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53"/>
  </p:notesMasterIdLst>
  <p:sldIdLst>
    <p:sldId id="309" r:id="rId2"/>
    <p:sldId id="273" r:id="rId3"/>
    <p:sldId id="318" r:id="rId4"/>
    <p:sldId id="347" r:id="rId5"/>
    <p:sldId id="349" r:id="rId6"/>
    <p:sldId id="311" r:id="rId7"/>
    <p:sldId id="346" r:id="rId8"/>
    <p:sldId id="335" r:id="rId9"/>
    <p:sldId id="337" r:id="rId10"/>
    <p:sldId id="344" r:id="rId11"/>
    <p:sldId id="336" r:id="rId12"/>
    <p:sldId id="338" r:id="rId13"/>
    <p:sldId id="352" r:id="rId14"/>
    <p:sldId id="353" r:id="rId15"/>
    <p:sldId id="354" r:id="rId16"/>
    <p:sldId id="355" r:id="rId17"/>
    <p:sldId id="356" r:id="rId18"/>
    <p:sldId id="357" r:id="rId19"/>
    <p:sldId id="358" r:id="rId20"/>
    <p:sldId id="359" r:id="rId21"/>
    <p:sldId id="360" r:id="rId22"/>
    <p:sldId id="361" r:id="rId23"/>
    <p:sldId id="342" r:id="rId24"/>
    <p:sldId id="319" r:id="rId25"/>
    <p:sldId id="321" r:id="rId26"/>
    <p:sldId id="351" r:id="rId27"/>
    <p:sldId id="324" r:id="rId28"/>
    <p:sldId id="343" r:id="rId29"/>
    <p:sldId id="350" r:id="rId30"/>
    <p:sldId id="322" r:id="rId31"/>
    <p:sldId id="328" r:id="rId32"/>
    <p:sldId id="339" r:id="rId33"/>
    <p:sldId id="329" r:id="rId34"/>
    <p:sldId id="331" r:id="rId35"/>
    <p:sldId id="333" r:id="rId36"/>
    <p:sldId id="334" r:id="rId37"/>
    <p:sldId id="332" r:id="rId38"/>
    <p:sldId id="313" r:id="rId39"/>
    <p:sldId id="363" r:id="rId40"/>
    <p:sldId id="301" r:id="rId41"/>
    <p:sldId id="315" r:id="rId42"/>
    <p:sldId id="317" r:id="rId43"/>
    <p:sldId id="316" r:id="rId44"/>
    <p:sldId id="314" r:id="rId45"/>
    <p:sldId id="312" r:id="rId46"/>
    <p:sldId id="362" r:id="rId47"/>
    <p:sldId id="323" r:id="rId48"/>
    <p:sldId id="327" r:id="rId49"/>
    <p:sldId id="340" r:id="rId50"/>
    <p:sldId id="341" r:id="rId51"/>
    <p:sldId id="33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81" d="100"/>
          <a:sy n="81" d="100"/>
        </p:scale>
        <p:origin x="240" y="67"/>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notesViewPr>
    <p:cSldViewPr snapToGrid="0" snapToObject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3627D-649D-420E-B30F-6759590CEA94}" type="datetimeFigureOut">
              <a:rPr lang="en-US" smtClean="0"/>
              <a:t>4/20/2016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B8DBA-59A8-4A14-A733-A5269BB262E0}" type="slidenum">
              <a:rPr lang="en-US" smtClean="0"/>
              <a:t>‹#›</a:t>
            </a:fld>
            <a:endParaRPr lang="en-US"/>
          </a:p>
        </p:txBody>
      </p:sp>
    </p:spTree>
    <p:extLst>
      <p:ext uri="{BB962C8B-B14F-4D97-AF65-F5344CB8AC3E}">
        <p14:creationId xmlns:p14="http://schemas.microsoft.com/office/powerpoint/2010/main" val="356282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Women in Business</a:t>
            </a:r>
          </a:p>
          <a:p>
            <a:r>
              <a:rPr lang="en-US" dirty="0" smtClean="0"/>
              <a:t>Research Problem</a:t>
            </a:r>
          </a:p>
          <a:p>
            <a:r>
              <a:rPr lang="en-US" dirty="0" smtClean="0"/>
              <a:t>Research Objectives</a:t>
            </a:r>
          </a:p>
          <a:p>
            <a:r>
              <a:rPr lang="en-US" dirty="0" smtClean="0"/>
              <a:t>Research Significance</a:t>
            </a:r>
          </a:p>
          <a:p>
            <a:r>
              <a:rPr lang="en-US" dirty="0" smtClean="0"/>
              <a:t>Research Methodology</a:t>
            </a:r>
          </a:p>
          <a:p>
            <a:r>
              <a:rPr lang="en-US" dirty="0" smtClean="0"/>
              <a:t>Research Analysis</a:t>
            </a:r>
          </a:p>
          <a:p>
            <a:r>
              <a:rPr lang="en-US" dirty="0" smtClean="0"/>
              <a:t>Women Leader Profiles</a:t>
            </a:r>
          </a:p>
          <a:p>
            <a:r>
              <a:rPr lang="en-US" dirty="0" smtClean="0"/>
              <a:t>Conclusion</a:t>
            </a:r>
          </a:p>
          <a:p>
            <a:r>
              <a:rPr lang="en-US" dirty="0" smtClean="0"/>
              <a:t>Recommendations</a:t>
            </a:r>
          </a:p>
        </p:txBody>
      </p:sp>
      <p:sp>
        <p:nvSpPr>
          <p:cNvPr id="4" name="Slide Number Placeholder 3"/>
          <p:cNvSpPr>
            <a:spLocks noGrp="1"/>
          </p:cNvSpPr>
          <p:nvPr>
            <p:ph type="sldNum" sz="quarter" idx="10"/>
          </p:nvPr>
        </p:nvSpPr>
        <p:spPr/>
        <p:txBody>
          <a:bodyPr/>
          <a:lstStyle/>
          <a:p>
            <a:fld id="{17DB8DBA-59A8-4A14-A733-A5269BB262E0}" type="slidenum">
              <a:rPr lang="en-US" smtClean="0"/>
              <a:t>2</a:t>
            </a:fld>
            <a:endParaRPr lang="en-US"/>
          </a:p>
        </p:txBody>
      </p:sp>
    </p:spTree>
    <p:extLst>
      <p:ext uri="{BB962C8B-B14F-4D97-AF65-F5344CB8AC3E}">
        <p14:creationId xmlns:p14="http://schemas.microsoft.com/office/powerpoint/2010/main" val="65294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currently hold 4.4 percent of Fortune 500 CEO roles. They are not evenly distributed; top Fortune 100 companies ( eight female CEOs (8%), while the remaining Fortune 500 companies have 14 female CEOs (3.5%).</a:t>
            </a:r>
          </a:p>
          <a:p>
            <a:endParaRPr lang="en-US" dirty="0"/>
          </a:p>
        </p:txBody>
      </p:sp>
      <p:sp>
        <p:nvSpPr>
          <p:cNvPr id="4" name="Slide Number Placeholder 3"/>
          <p:cNvSpPr>
            <a:spLocks noGrp="1"/>
          </p:cNvSpPr>
          <p:nvPr>
            <p:ph type="sldNum" sz="quarter" idx="10"/>
          </p:nvPr>
        </p:nvSpPr>
        <p:spPr/>
        <p:txBody>
          <a:bodyPr/>
          <a:lstStyle/>
          <a:p>
            <a:fld id="{17DB8DBA-59A8-4A14-A733-A5269BB262E0}" type="slidenum">
              <a:rPr lang="en-US" smtClean="0"/>
              <a:t>5</a:t>
            </a:fld>
            <a:endParaRPr lang="en-US"/>
          </a:p>
        </p:txBody>
      </p:sp>
    </p:spTree>
    <p:extLst>
      <p:ext uri="{BB962C8B-B14F-4D97-AF65-F5344CB8AC3E}">
        <p14:creationId xmlns:p14="http://schemas.microsoft.com/office/powerpoint/2010/main" val="3935258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4/20/2016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4/20/2016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4/20/2016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4/20/2016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4/20/2016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4550854" y="1324508"/>
            <a:ext cx="3090292" cy="4224984"/>
          </a:xfrm>
          <a:prstGeom prst="rect">
            <a:avLst/>
          </a:prstGeom>
          <a:ln>
            <a:noFill/>
          </a:ln>
          <a:effectLst>
            <a:softEdge rad="112500"/>
          </a:effectLst>
        </p:spPr>
      </p:pic>
      <p:sp>
        <p:nvSpPr>
          <p:cNvPr id="2" name="Title 1"/>
          <p:cNvSpPr>
            <a:spLocks noGrp="1"/>
          </p:cNvSpPr>
          <p:nvPr>
            <p:ph type="ctrTitle"/>
          </p:nvPr>
        </p:nvSpPr>
        <p:spPr>
          <a:xfrm>
            <a:off x="1506983" y="1303407"/>
            <a:ext cx="9068586" cy="3250069"/>
          </a:xfrm>
        </p:spPr>
        <p:txBody>
          <a:bodyPr/>
          <a:lstStyle/>
          <a:p>
            <a:pPr algn="ct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smtClean="0"/>
              <a:t/>
            </a:r>
            <a:br>
              <a:rPr lang="en-US" sz="3200" b="1" i="1" dirty="0" smtClean="0"/>
            </a:br>
            <a:r>
              <a:rPr lang="en-US" sz="3200" b="1" i="1" dirty="0" smtClean="0"/>
              <a:t/>
            </a:r>
            <a:br>
              <a:rPr lang="en-US" sz="3200" b="1" i="1" dirty="0" smtClean="0"/>
            </a:br>
            <a:r>
              <a:rPr lang="en-US" sz="3200" b="1" i="1" cap="small" dirty="0" err="1"/>
              <a:t>T</a:t>
            </a:r>
            <a:r>
              <a:rPr lang="en-US" sz="3200" b="1" i="1" cap="small" dirty="0" err="1" smtClean="0"/>
              <a:t>ailleur</a:t>
            </a:r>
            <a:r>
              <a:rPr lang="en-US" sz="3200" b="1" i="1" cap="small" dirty="0" smtClean="0"/>
              <a:t> and a Tie (T&amp;T)</a:t>
            </a:r>
            <a:br>
              <a:rPr lang="en-US" sz="3200" b="1" i="1" cap="small" dirty="0" smtClean="0"/>
            </a:br>
            <a:r>
              <a:rPr lang="en-US" sz="3200" b="1" i="1" cap="none" dirty="0" smtClean="0"/>
              <a:t>Profiling Women Leaders</a:t>
            </a:r>
            <a:br>
              <a:rPr lang="en-US" sz="3200" b="1" i="1" cap="none" dirty="0" smtClean="0"/>
            </a:br>
            <a:r>
              <a:rPr lang="en-US" sz="1800" dirty="0"/>
              <a:t/>
            </a:r>
            <a:br>
              <a:rPr lang="en-US" sz="1800" dirty="0"/>
            </a:br>
            <a:endParaRPr lang="en-US" dirty="0"/>
          </a:p>
        </p:txBody>
      </p:sp>
      <p:sp>
        <p:nvSpPr>
          <p:cNvPr id="3" name="Subtitle 2"/>
          <p:cNvSpPr>
            <a:spLocks noGrp="1"/>
          </p:cNvSpPr>
          <p:nvPr>
            <p:ph type="subTitle" idx="1"/>
          </p:nvPr>
        </p:nvSpPr>
        <p:spPr>
          <a:xfrm>
            <a:off x="1154954" y="3900489"/>
            <a:ext cx="9646395" cy="1792190"/>
          </a:xfrm>
        </p:spPr>
        <p:txBody>
          <a:bodyPr>
            <a:noAutofit/>
          </a:bodyPr>
          <a:lstStyle/>
          <a:p>
            <a:pPr algn="ctr"/>
            <a:r>
              <a:rPr lang="en-US" b="1" dirty="0"/>
              <a:t>Presented by </a:t>
            </a:r>
            <a:br>
              <a:rPr lang="en-US" b="1" dirty="0"/>
            </a:br>
            <a:r>
              <a:rPr lang="en-US" b="1" dirty="0" err="1"/>
              <a:t>Magued</a:t>
            </a:r>
            <a:r>
              <a:rPr lang="en-US" b="1" dirty="0"/>
              <a:t> </a:t>
            </a:r>
            <a:r>
              <a:rPr lang="en-US" b="1" dirty="0" smtClean="0"/>
              <a:t>(Mag) Wassef, </a:t>
            </a:r>
            <a:r>
              <a:rPr lang="en-US" sz="1200" b="1" dirty="0" smtClean="0"/>
              <a:t>MBA</a:t>
            </a:r>
            <a:r>
              <a:rPr lang="en-US" sz="1200" b="1" dirty="0"/>
              <a:t>, </a:t>
            </a:r>
            <a:r>
              <a:rPr lang="en-US" sz="1200" b="1" dirty="0" smtClean="0"/>
              <a:t>PMP</a:t>
            </a:r>
            <a:r>
              <a:rPr lang="en-US" b="1" dirty="0"/>
              <a:t/>
            </a:r>
            <a:br>
              <a:rPr lang="en-US" b="1" dirty="0"/>
            </a:br>
            <a:r>
              <a:rPr lang="en-US" b="1" dirty="0" smtClean="0"/>
              <a:t> </a:t>
            </a:r>
            <a:r>
              <a:rPr lang="en-US" b="1" dirty="0"/>
              <a:t>Project Management </a:t>
            </a:r>
            <a:r>
              <a:rPr lang="en-US" b="1" dirty="0" smtClean="0"/>
              <a:t>Consultant &amp; Founder – MCP </a:t>
            </a:r>
            <a:r>
              <a:rPr lang="en-US" b="1" dirty="0"/>
              <a:t>Consulting Inc. Canada</a:t>
            </a:r>
            <a:br>
              <a:rPr lang="en-US" b="1" dirty="0"/>
            </a:br>
            <a:r>
              <a:rPr lang="en-US" b="1" dirty="0"/>
              <a:t>&amp;</a:t>
            </a:r>
            <a:br>
              <a:rPr lang="en-US" b="1" dirty="0"/>
            </a:br>
            <a:r>
              <a:rPr lang="en-US" b="1" dirty="0" err="1" smtClean="0"/>
              <a:t>Dr.Nehal</a:t>
            </a:r>
            <a:r>
              <a:rPr lang="en-US" b="1" dirty="0" smtClean="0"/>
              <a:t> </a:t>
            </a:r>
            <a:r>
              <a:rPr lang="en-US" b="1" dirty="0"/>
              <a:t>El </a:t>
            </a:r>
            <a:r>
              <a:rPr lang="en-US" b="1" dirty="0" err="1"/>
              <a:t>Naggar</a:t>
            </a:r>
            <a:r>
              <a:rPr lang="en-US" b="1" dirty="0"/>
              <a:t/>
            </a:r>
            <a:br>
              <a:rPr lang="en-US" b="1" dirty="0"/>
            </a:br>
            <a:r>
              <a:rPr lang="en-US" b="1" dirty="0"/>
              <a:t>Assistant </a:t>
            </a:r>
            <a:r>
              <a:rPr lang="en-US" b="1" dirty="0" smtClean="0"/>
              <a:t>Professor</a:t>
            </a:r>
            <a:r>
              <a:rPr lang="en-US" b="1" dirty="0"/>
              <a:t> </a:t>
            </a:r>
            <a:r>
              <a:rPr lang="en-US" b="1" dirty="0" smtClean="0"/>
              <a:t>– Royal </a:t>
            </a:r>
            <a:r>
              <a:rPr lang="en-US" b="1" dirty="0"/>
              <a:t>University for Women (RUW)</a:t>
            </a:r>
            <a:br>
              <a:rPr lang="en-US" b="1" dirty="0"/>
            </a:br>
            <a:endParaRPr lang="en-US" b="1" dirty="0"/>
          </a:p>
        </p:txBody>
      </p:sp>
      <p:pic>
        <p:nvPicPr>
          <p:cNvPr id="4" name="Picture 3"/>
          <p:cNvPicPr>
            <a:picLocks noChangeAspect="1"/>
          </p:cNvPicPr>
          <p:nvPr/>
        </p:nvPicPr>
        <p:blipFill>
          <a:blip r:embed="rId4"/>
          <a:stretch>
            <a:fillRect/>
          </a:stretch>
        </p:blipFill>
        <p:spPr>
          <a:xfrm>
            <a:off x="3171825" y="1"/>
            <a:ext cx="5386388" cy="1443038"/>
          </a:xfrm>
          <a:prstGeom prst="rect">
            <a:avLst/>
          </a:prstGeom>
        </p:spPr>
      </p:pic>
    </p:spTree>
    <p:extLst>
      <p:ext uri="{BB962C8B-B14F-4D97-AF65-F5344CB8AC3E}">
        <p14:creationId xmlns:p14="http://schemas.microsoft.com/office/powerpoint/2010/main" val="160848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71588" y="1257299"/>
            <a:ext cx="9644062" cy="4314825"/>
          </a:xfrm>
          <a:prstGeom prst="rect">
            <a:avLst/>
          </a:prstGeom>
        </p:spPr>
      </p:pic>
    </p:spTree>
    <p:extLst>
      <p:ext uri="{BB962C8B-B14F-4D97-AF65-F5344CB8AC3E}">
        <p14:creationId xmlns:p14="http://schemas.microsoft.com/office/powerpoint/2010/main" val="2727147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a:t>
            </a:r>
            <a:endParaRPr lang="en-US" dirty="0"/>
          </a:p>
        </p:txBody>
      </p:sp>
      <p:sp>
        <p:nvSpPr>
          <p:cNvPr id="3" name="Content Placeholder 2"/>
          <p:cNvSpPr>
            <a:spLocks noGrp="1"/>
          </p:cNvSpPr>
          <p:nvPr>
            <p:ph idx="1"/>
          </p:nvPr>
        </p:nvSpPr>
        <p:spPr/>
        <p:txBody>
          <a:bodyPr/>
          <a:lstStyle/>
          <a:p>
            <a:r>
              <a:rPr lang="en-US" dirty="0"/>
              <a:t>This is a qualitative exploratory research presenting the case study of women leaders in senior managerial positions.</a:t>
            </a:r>
          </a:p>
          <a:p>
            <a:r>
              <a:rPr lang="en-US" dirty="0" smtClean="0"/>
              <a:t>The targeted sample included all women working in managerial positions in Middle, Upper middle and senior levels.</a:t>
            </a:r>
            <a:endParaRPr lang="en-US" dirty="0"/>
          </a:p>
          <a:p>
            <a:r>
              <a:rPr lang="en-US" dirty="0" smtClean="0"/>
              <a:t>A Qualitative survey has been collected from 23 females respondents</a:t>
            </a:r>
          </a:p>
          <a:p>
            <a:r>
              <a:rPr lang="en-US" dirty="0" smtClean="0"/>
              <a:t>The profile of four successful women leaders has </a:t>
            </a:r>
            <a:r>
              <a:rPr lang="en-US" dirty="0" err="1" smtClean="0"/>
              <a:t>bben</a:t>
            </a:r>
            <a:r>
              <a:rPr lang="en-US" dirty="0" smtClean="0"/>
              <a:t> assessed qualitatively</a:t>
            </a:r>
          </a:p>
        </p:txBody>
      </p:sp>
    </p:spTree>
    <p:extLst>
      <p:ext uri="{BB962C8B-B14F-4D97-AF65-F5344CB8AC3E}">
        <p14:creationId xmlns:p14="http://schemas.microsoft.com/office/powerpoint/2010/main" val="56225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8595"/>
            <a:ext cx="10058400" cy="940118"/>
          </a:xfrm>
        </p:spPr>
        <p:txBody>
          <a:bodyPr/>
          <a:lstStyle/>
          <a:p>
            <a:r>
              <a:rPr lang="en-US" dirty="0" smtClean="0"/>
              <a:t>Descriptive Data Analysis</a:t>
            </a:r>
            <a:endParaRPr lang="en-US" dirty="0"/>
          </a:p>
        </p:txBody>
      </p:sp>
      <p:sp>
        <p:nvSpPr>
          <p:cNvPr id="3" name="Content Placeholder 2"/>
          <p:cNvSpPr>
            <a:spLocks noGrp="1"/>
          </p:cNvSpPr>
          <p:nvPr>
            <p:ph sz="half" idx="1"/>
          </p:nvPr>
        </p:nvSpPr>
        <p:spPr>
          <a:xfrm>
            <a:off x="414337" y="1443038"/>
            <a:ext cx="5535930" cy="4180522"/>
          </a:xfrm>
        </p:spPr>
        <p:txBody>
          <a:bodyPr>
            <a:noAutofit/>
          </a:bodyPr>
          <a:lstStyle/>
          <a:p>
            <a:r>
              <a:rPr lang="en-US" sz="2000" dirty="0" smtClean="0"/>
              <a:t>All 23 respondents provided their consent to participate in the survey. Sample of their titles are as follows</a:t>
            </a:r>
          </a:p>
          <a:p>
            <a:r>
              <a:rPr lang="en-US" sz="2000" dirty="0" smtClean="0"/>
              <a:t>Manager</a:t>
            </a:r>
            <a:r>
              <a:rPr lang="en-US" sz="2000" dirty="0"/>
              <a:t>, Marketing &amp; PR Department</a:t>
            </a:r>
          </a:p>
          <a:p>
            <a:r>
              <a:rPr lang="en-US" sz="2000" dirty="0" smtClean="0"/>
              <a:t>Senior </a:t>
            </a:r>
            <a:r>
              <a:rPr lang="en-US" sz="2000" dirty="0"/>
              <a:t>Director, Global Business Development</a:t>
            </a:r>
          </a:p>
          <a:p>
            <a:r>
              <a:rPr lang="en-US" sz="2000" dirty="0"/>
              <a:t>HR specialist</a:t>
            </a:r>
          </a:p>
          <a:p>
            <a:r>
              <a:rPr lang="en-US" sz="2000" dirty="0" smtClean="0"/>
              <a:t>Relationship manager</a:t>
            </a:r>
          </a:p>
          <a:p>
            <a:r>
              <a:rPr lang="en-US" sz="2000" dirty="0"/>
              <a:t>deputy manager</a:t>
            </a:r>
          </a:p>
          <a:p>
            <a:r>
              <a:rPr lang="en-US" sz="2000" dirty="0"/>
              <a:t>Senior supervisor</a:t>
            </a:r>
          </a:p>
          <a:p>
            <a:r>
              <a:rPr lang="en-US" sz="2000" dirty="0"/>
              <a:t>Deputy manager</a:t>
            </a:r>
          </a:p>
          <a:p>
            <a:r>
              <a:rPr lang="en-US" sz="2000" dirty="0"/>
              <a:t>Medical director</a:t>
            </a:r>
          </a:p>
          <a:p>
            <a:endParaRPr lang="en-US" sz="2000" dirty="0"/>
          </a:p>
        </p:txBody>
      </p:sp>
      <p:sp>
        <p:nvSpPr>
          <p:cNvPr id="5" name="Content Placeholder 4"/>
          <p:cNvSpPr>
            <a:spLocks noGrp="1"/>
          </p:cNvSpPr>
          <p:nvPr>
            <p:ph sz="half" idx="2"/>
          </p:nvPr>
        </p:nvSpPr>
        <p:spPr>
          <a:xfrm>
            <a:off x="6095999" y="1443038"/>
            <a:ext cx="5319713" cy="3749040"/>
          </a:xfrm>
        </p:spPr>
        <p:txBody>
          <a:bodyPr vert="horz" lIns="91440" tIns="45720" rIns="91440" bIns="45720" rtlCol="0">
            <a:noAutofit/>
          </a:bodyPr>
          <a:lstStyle/>
          <a:p>
            <a:r>
              <a:rPr lang="en-US" sz="2000" dirty="0"/>
              <a:t>Training manager</a:t>
            </a:r>
          </a:p>
          <a:p>
            <a:r>
              <a:rPr lang="en-US" sz="2000" dirty="0"/>
              <a:t>Media coordinator</a:t>
            </a:r>
          </a:p>
          <a:p>
            <a:r>
              <a:rPr lang="en-US" sz="2000" dirty="0"/>
              <a:t>Director of certified programs</a:t>
            </a:r>
          </a:p>
          <a:p>
            <a:r>
              <a:rPr lang="en-US" sz="2000" dirty="0"/>
              <a:t>MD</a:t>
            </a:r>
          </a:p>
          <a:p>
            <a:r>
              <a:rPr lang="en-US" sz="2000" dirty="0"/>
              <a:t>Direct Sales Manager</a:t>
            </a:r>
          </a:p>
          <a:p>
            <a:r>
              <a:rPr lang="en-US" sz="2000" dirty="0"/>
              <a:t>Executive</a:t>
            </a:r>
          </a:p>
          <a:p>
            <a:r>
              <a:rPr lang="en-US" sz="2000" dirty="0"/>
              <a:t>Brand </a:t>
            </a:r>
            <a:r>
              <a:rPr lang="en-US" sz="2000" dirty="0" smtClean="0"/>
              <a:t>manager/Chief </a:t>
            </a:r>
            <a:r>
              <a:rPr lang="en-US" sz="2000" dirty="0"/>
              <a:t>of staff</a:t>
            </a:r>
          </a:p>
          <a:p>
            <a:r>
              <a:rPr lang="en-US" sz="2000" dirty="0"/>
              <a:t>Vice President Marketing </a:t>
            </a:r>
            <a:r>
              <a:rPr lang="en-US" sz="2000" dirty="0" smtClean="0"/>
              <a:t>Package </a:t>
            </a:r>
            <a:r>
              <a:rPr lang="en-US" sz="2000" dirty="0"/>
              <a:t>Solution Consultant</a:t>
            </a:r>
          </a:p>
          <a:p>
            <a:r>
              <a:rPr lang="en-US" sz="2000" dirty="0"/>
              <a:t>Marketing manager</a:t>
            </a:r>
          </a:p>
          <a:p>
            <a:r>
              <a:rPr lang="en-US" sz="2000" dirty="0"/>
              <a:t>Manager</a:t>
            </a:r>
          </a:p>
          <a:p>
            <a:r>
              <a:rPr lang="en-US" sz="2000" dirty="0"/>
              <a:t>consultant</a:t>
            </a:r>
          </a:p>
          <a:p>
            <a:endParaRPr lang="en-US" sz="2000" dirty="0"/>
          </a:p>
        </p:txBody>
      </p:sp>
    </p:spTree>
    <p:extLst>
      <p:ext uri="{BB962C8B-B14F-4D97-AF65-F5344CB8AC3E}">
        <p14:creationId xmlns:p14="http://schemas.microsoft.com/office/powerpoint/2010/main" val="2072076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71131"/>
            <a:ext cx="10058400" cy="1371600"/>
          </a:xfrm>
        </p:spPr>
        <p:txBody>
          <a:bodyPr>
            <a:normAutofit/>
          </a:bodyPr>
          <a:lstStyle/>
          <a:p>
            <a:r>
              <a:rPr lang="en-US" dirty="0" smtClean="0"/>
              <a:t>Descriptive Analysis…cont’d</a:t>
            </a:r>
            <a:endParaRPr lang="en-US" dirty="0"/>
          </a:p>
        </p:txBody>
      </p:sp>
      <p:pic>
        <p:nvPicPr>
          <p:cNvPr id="6" name="Content Placeholder 5"/>
          <p:cNvPicPr>
            <a:picLocks noGrp="1" noChangeAspect="1"/>
          </p:cNvPicPr>
          <p:nvPr>
            <p:ph idx="1"/>
          </p:nvPr>
        </p:nvPicPr>
        <p:blipFill>
          <a:blip r:embed="rId2"/>
          <a:stretch>
            <a:fillRect/>
          </a:stretch>
        </p:blipFill>
        <p:spPr>
          <a:xfrm>
            <a:off x="814388" y="1742732"/>
            <a:ext cx="10787062" cy="4292944"/>
          </a:xfrm>
          <a:prstGeom prst="rect">
            <a:avLst/>
          </a:prstGeom>
        </p:spPr>
      </p:pic>
    </p:spTree>
    <p:extLst>
      <p:ext uri="{BB962C8B-B14F-4D97-AF65-F5344CB8AC3E}">
        <p14:creationId xmlns:p14="http://schemas.microsoft.com/office/powerpoint/2010/main" val="75663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a:r>
            <a:endParaRPr lang="en-US" dirty="0"/>
          </a:p>
        </p:txBody>
      </p:sp>
      <p:pic>
        <p:nvPicPr>
          <p:cNvPr id="4" name="Content Placeholder 3"/>
          <p:cNvPicPr>
            <a:picLocks noGrp="1" noChangeAspect="1"/>
          </p:cNvPicPr>
          <p:nvPr>
            <p:ph idx="1"/>
          </p:nvPr>
        </p:nvPicPr>
        <p:blipFill>
          <a:blip r:embed="rId2"/>
          <a:stretch>
            <a:fillRect/>
          </a:stretch>
        </p:blipFill>
        <p:spPr>
          <a:xfrm>
            <a:off x="1066800" y="2257426"/>
            <a:ext cx="10206038" cy="3643312"/>
          </a:xfrm>
          <a:prstGeom prst="rect">
            <a:avLst/>
          </a:prstGeom>
        </p:spPr>
      </p:pic>
    </p:spTree>
    <p:extLst>
      <p:ext uri="{BB962C8B-B14F-4D97-AF65-F5344CB8AC3E}">
        <p14:creationId xmlns:p14="http://schemas.microsoft.com/office/powerpoint/2010/main" val="1975954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Years of Experience</a:t>
            </a:r>
            <a:endParaRPr lang="en-US" dirty="0"/>
          </a:p>
        </p:txBody>
      </p:sp>
      <p:pic>
        <p:nvPicPr>
          <p:cNvPr id="4" name="Content Placeholder 3"/>
          <p:cNvPicPr>
            <a:picLocks noGrp="1" noChangeAspect="1"/>
          </p:cNvPicPr>
          <p:nvPr>
            <p:ph idx="1"/>
          </p:nvPr>
        </p:nvPicPr>
        <p:blipFill>
          <a:blip r:embed="rId2"/>
          <a:stretch>
            <a:fillRect/>
          </a:stretch>
        </p:blipFill>
        <p:spPr>
          <a:xfrm>
            <a:off x="1200151" y="2328863"/>
            <a:ext cx="10086974" cy="3786187"/>
          </a:xfrm>
          <a:prstGeom prst="rect">
            <a:avLst/>
          </a:prstGeom>
        </p:spPr>
      </p:pic>
    </p:spTree>
    <p:extLst>
      <p:ext uri="{BB962C8B-B14F-4D97-AF65-F5344CB8AC3E}">
        <p14:creationId xmlns:p14="http://schemas.microsoft.com/office/powerpoint/2010/main" val="295308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Effect</a:t>
            </a:r>
            <a:endParaRPr lang="en-US" dirty="0"/>
          </a:p>
        </p:txBody>
      </p:sp>
      <p:pic>
        <p:nvPicPr>
          <p:cNvPr id="4" name="Content Placeholder 3"/>
          <p:cNvPicPr>
            <a:picLocks noGrp="1" noChangeAspect="1"/>
          </p:cNvPicPr>
          <p:nvPr>
            <p:ph idx="1"/>
          </p:nvPr>
        </p:nvPicPr>
        <p:blipFill>
          <a:blip r:embed="rId2"/>
          <a:stretch>
            <a:fillRect/>
          </a:stretch>
        </p:blipFill>
        <p:spPr>
          <a:xfrm>
            <a:off x="1066800" y="2340431"/>
            <a:ext cx="9877425" cy="3817482"/>
          </a:xfrm>
          <a:prstGeom prst="rect">
            <a:avLst/>
          </a:prstGeom>
        </p:spPr>
      </p:pic>
    </p:spTree>
    <p:extLst>
      <p:ext uri="{BB962C8B-B14F-4D97-AF65-F5344CB8AC3E}">
        <p14:creationId xmlns:p14="http://schemas.microsoft.com/office/powerpoint/2010/main" val="312770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Characteristics</a:t>
            </a:r>
            <a:endParaRPr lang="en-US" dirty="0"/>
          </a:p>
        </p:txBody>
      </p:sp>
      <p:pic>
        <p:nvPicPr>
          <p:cNvPr id="4" name="Picture 3"/>
          <p:cNvPicPr>
            <a:picLocks noChangeAspect="1"/>
          </p:cNvPicPr>
          <p:nvPr/>
        </p:nvPicPr>
        <p:blipFill rotWithShape="1">
          <a:blip r:embed="rId2"/>
          <a:srcRect l="1666"/>
          <a:stretch/>
        </p:blipFill>
        <p:spPr>
          <a:xfrm>
            <a:off x="8301034" y="2598351"/>
            <a:ext cx="2809875" cy="1943100"/>
          </a:xfrm>
          <a:prstGeom prst="rect">
            <a:avLst/>
          </a:prstGeom>
        </p:spPr>
      </p:pic>
      <p:pic>
        <p:nvPicPr>
          <p:cNvPr id="6" name="Picture 5"/>
          <p:cNvPicPr>
            <a:picLocks noChangeAspect="1"/>
          </p:cNvPicPr>
          <p:nvPr/>
        </p:nvPicPr>
        <p:blipFill rotWithShape="1">
          <a:blip r:embed="rId3"/>
          <a:srcRect r="6329"/>
          <a:stretch/>
        </p:blipFill>
        <p:spPr>
          <a:xfrm>
            <a:off x="8296274" y="4470011"/>
            <a:ext cx="2819398" cy="1990725"/>
          </a:xfrm>
          <a:prstGeom prst="rect">
            <a:avLst/>
          </a:prstGeom>
        </p:spPr>
      </p:pic>
      <p:pic>
        <p:nvPicPr>
          <p:cNvPr id="7" name="Picture 6"/>
          <p:cNvPicPr>
            <a:picLocks noChangeAspect="1"/>
          </p:cNvPicPr>
          <p:nvPr/>
        </p:nvPicPr>
        <p:blipFill>
          <a:blip r:embed="rId4"/>
          <a:stretch>
            <a:fillRect/>
          </a:stretch>
        </p:blipFill>
        <p:spPr>
          <a:xfrm>
            <a:off x="1066799" y="2730132"/>
            <a:ext cx="7231417" cy="3738796"/>
          </a:xfrm>
          <a:prstGeom prst="rect">
            <a:avLst/>
          </a:prstGeom>
        </p:spPr>
      </p:pic>
      <p:pic>
        <p:nvPicPr>
          <p:cNvPr id="5" name="Picture 4"/>
          <p:cNvPicPr>
            <a:picLocks noChangeAspect="1"/>
          </p:cNvPicPr>
          <p:nvPr/>
        </p:nvPicPr>
        <p:blipFill>
          <a:blip r:embed="rId5"/>
          <a:stretch>
            <a:fillRect/>
          </a:stretch>
        </p:blipFill>
        <p:spPr>
          <a:xfrm>
            <a:off x="1066800" y="2103120"/>
            <a:ext cx="7231416" cy="766688"/>
          </a:xfrm>
          <a:prstGeom prst="rect">
            <a:avLst/>
          </a:prstGeom>
        </p:spPr>
      </p:pic>
    </p:spTree>
    <p:extLst>
      <p:ext uri="{BB962C8B-B14F-4D97-AF65-F5344CB8AC3E}">
        <p14:creationId xmlns:p14="http://schemas.microsoft.com/office/powerpoint/2010/main" val="3779640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Factors</a:t>
            </a:r>
            <a:endParaRPr lang="en-US" dirty="0"/>
          </a:p>
        </p:txBody>
      </p:sp>
      <p:grpSp>
        <p:nvGrpSpPr>
          <p:cNvPr id="5" name="Group 4"/>
          <p:cNvGrpSpPr/>
          <p:nvPr/>
        </p:nvGrpSpPr>
        <p:grpSpPr>
          <a:xfrm>
            <a:off x="1485899" y="2107519"/>
            <a:ext cx="9515476" cy="3984083"/>
            <a:chOff x="1485899" y="2252662"/>
            <a:chExt cx="9515476" cy="3984083"/>
          </a:xfrm>
        </p:grpSpPr>
        <p:sp>
          <p:nvSpPr>
            <p:cNvPr id="6" name="Rectangle 5"/>
            <p:cNvSpPr/>
            <p:nvPr/>
          </p:nvSpPr>
          <p:spPr>
            <a:xfrm>
              <a:off x="7027793" y="5539272"/>
              <a:ext cx="3973582" cy="697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485899" y="2252662"/>
              <a:ext cx="5597072" cy="3984083"/>
            </a:xfrm>
            <a:prstGeom prst="rect">
              <a:avLst/>
            </a:prstGeom>
          </p:spPr>
        </p:pic>
        <p:pic>
          <p:nvPicPr>
            <p:cNvPr id="8" name="Picture 7"/>
            <p:cNvPicPr>
              <a:picLocks/>
            </p:cNvPicPr>
            <p:nvPr/>
          </p:nvPicPr>
          <p:blipFill>
            <a:blip r:embed="rId3"/>
            <a:stretch>
              <a:fillRect/>
            </a:stretch>
          </p:blipFill>
          <p:spPr>
            <a:xfrm>
              <a:off x="6729411" y="4884514"/>
              <a:ext cx="3236146" cy="816196"/>
            </a:xfrm>
            <a:prstGeom prst="rect">
              <a:avLst/>
            </a:prstGeom>
          </p:spPr>
        </p:pic>
        <p:pic>
          <p:nvPicPr>
            <p:cNvPr id="9" name="Picture 8"/>
            <p:cNvPicPr>
              <a:picLocks noChangeAspect="1"/>
            </p:cNvPicPr>
            <p:nvPr/>
          </p:nvPicPr>
          <p:blipFill>
            <a:blip r:embed="rId4"/>
            <a:stretch>
              <a:fillRect/>
            </a:stretch>
          </p:blipFill>
          <p:spPr>
            <a:xfrm>
              <a:off x="6786563" y="2252662"/>
              <a:ext cx="4214812" cy="2750575"/>
            </a:xfrm>
            <a:prstGeom prst="rect">
              <a:avLst/>
            </a:prstGeom>
          </p:spPr>
        </p:pic>
        <p:sp>
          <p:nvSpPr>
            <p:cNvPr id="10" name="Rectangle 9"/>
            <p:cNvSpPr/>
            <p:nvPr/>
          </p:nvSpPr>
          <p:spPr>
            <a:xfrm>
              <a:off x="9855200" y="5003237"/>
              <a:ext cx="1146175" cy="697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853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Factors</a:t>
            </a:r>
            <a:endParaRPr lang="en-US" dirty="0"/>
          </a:p>
        </p:txBody>
      </p:sp>
      <p:pic>
        <p:nvPicPr>
          <p:cNvPr id="4" name="Content Placeholder 3"/>
          <p:cNvPicPr>
            <a:picLocks noGrp="1" noChangeAspect="1"/>
          </p:cNvPicPr>
          <p:nvPr>
            <p:ph idx="1"/>
          </p:nvPr>
        </p:nvPicPr>
        <p:blipFill>
          <a:blip r:embed="rId2"/>
          <a:stretch>
            <a:fillRect/>
          </a:stretch>
        </p:blipFill>
        <p:spPr>
          <a:xfrm>
            <a:off x="1385888" y="2257426"/>
            <a:ext cx="9215437" cy="3957638"/>
          </a:xfrm>
          <a:prstGeom prst="rect">
            <a:avLst/>
          </a:prstGeom>
        </p:spPr>
      </p:pic>
    </p:spTree>
    <p:extLst>
      <p:ext uri="{BB962C8B-B14F-4D97-AF65-F5344CB8AC3E}">
        <p14:creationId xmlns:p14="http://schemas.microsoft.com/office/powerpoint/2010/main" val="46474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Title 2"/>
          <p:cNvSpPr>
            <a:spLocks noGrp="1"/>
          </p:cNvSpPr>
          <p:nvPr>
            <p:ph type="title"/>
          </p:nvPr>
        </p:nvSpPr>
        <p:spPr>
          <a:xfrm>
            <a:off x="1123071" y="304800"/>
            <a:ext cx="8229600" cy="1066800"/>
          </a:xfrm>
        </p:spPr>
        <p:txBody>
          <a:bodyPr/>
          <a:lstStyle/>
          <a:p>
            <a:pPr eaLnBrk="1" hangingPunct="1"/>
            <a:r>
              <a:rPr lang="en-US" altLang="en-US" b="1" dirty="0" smtClean="0">
                <a:solidFill>
                  <a:schemeClr val="accent1"/>
                </a:solidFill>
              </a:rPr>
              <a:t>Agenda</a:t>
            </a:r>
          </a:p>
        </p:txBody>
      </p:sp>
      <p:grpSp>
        <p:nvGrpSpPr>
          <p:cNvPr id="4" name="Group 3"/>
          <p:cNvGrpSpPr/>
          <p:nvPr/>
        </p:nvGrpSpPr>
        <p:grpSpPr>
          <a:xfrm>
            <a:off x="5832603" y="2795488"/>
            <a:ext cx="3407470" cy="1824898"/>
            <a:chOff x="4091103" y="1632921"/>
            <a:chExt cx="3407470" cy="1824898"/>
          </a:xfrm>
          <a:solidFill>
            <a:srgbClr val="FFC000"/>
          </a:solidFill>
        </p:grpSpPr>
        <p:grpSp>
          <p:nvGrpSpPr>
            <p:cNvPr id="5" name="Group 4"/>
            <p:cNvGrpSpPr/>
            <p:nvPr/>
          </p:nvGrpSpPr>
          <p:grpSpPr>
            <a:xfrm>
              <a:off x="4091103" y="1632921"/>
              <a:ext cx="3407470" cy="1628058"/>
              <a:chOff x="5486400" y="3401806"/>
              <a:chExt cx="2286000" cy="1106287"/>
            </a:xfrm>
            <a:grpFill/>
          </p:grpSpPr>
          <p:sp>
            <p:nvSpPr>
              <p:cNvPr id="7" name="Rounded Rectangle 6"/>
              <p:cNvSpPr/>
              <p:nvPr/>
            </p:nvSpPr>
            <p:spPr>
              <a:xfrm>
                <a:off x="5486400" y="3438835"/>
                <a:ext cx="2286000" cy="1069258"/>
              </a:xfrm>
              <a:prstGeom prst="roundRect">
                <a:avLst>
                  <a:gd name="adj" fmla="val 4468"/>
                </a:avLst>
              </a:prstGeom>
              <a:grpFill/>
              <a:ln>
                <a:noFill/>
              </a:ln>
              <a:effectLst>
                <a:outerShdw blurRad="381000" dist="38100" dir="8100000" algn="tr" rotWithShape="0">
                  <a:prstClr val="black">
                    <a:alpha val="40000"/>
                  </a:prstClr>
                </a:outerShdw>
              </a:effectLst>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8" name="Group 7"/>
              <p:cNvGrpSpPr>
                <a:grpSpLocks noChangeAspect="1"/>
              </p:cNvGrpSpPr>
              <p:nvPr/>
            </p:nvGrpSpPr>
            <p:grpSpPr>
              <a:xfrm>
                <a:off x="5572637" y="3401806"/>
                <a:ext cx="2089487" cy="914400"/>
                <a:chOff x="5405487" y="2428974"/>
                <a:chExt cx="2140771" cy="936843"/>
              </a:xfrm>
              <a:grpFill/>
              <a:scene3d>
                <a:camera prst="isometricOffAxis1Top">
                  <a:rot lat="18664799" lon="19558760" rev="2510697"/>
                </a:camera>
                <a:lightRig rig="balanced" dir="t"/>
              </a:scene3d>
            </p:grpSpPr>
            <p:sp>
              <p:nvSpPr>
                <p:cNvPr id="9" name="Oval 8"/>
                <p:cNvSpPr/>
                <p:nvPr/>
              </p:nvSpPr>
              <p:spPr>
                <a:xfrm>
                  <a:off x="5405487"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0" name="Oval 9"/>
                <p:cNvSpPr/>
                <p:nvPr/>
              </p:nvSpPr>
              <p:spPr>
                <a:xfrm>
                  <a:off x="5405487"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1" name="Oval 10"/>
                <p:cNvSpPr/>
                <p:nvPr/>
              </p:nvSpPr>
              <p:spPr>
                <a:xfrm>
                  <a:off x="6016658"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2" name="Oval 11"/>
                <p:cNvSpPr/>
                <p:nvPr/>
              </p:nvSpPr>
              <p:spPr>
                <a:xfrm>
                  <a:off x="6016658"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3" name="Oval 12"/>
                <p:cNvSpPr/>
                <p:nvPr/>
              </p:nvSpPr>
              <p:spPr>
                <a:xfrm>
                  <a:off x="6627829"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4" name="Oval 13"/>
                <p:cNvSpPr/>
                <p:nvPr/>
              </p:nvSpPr>
              <p:spPr>
                <a:xfrm>
                  <a:off x="6627829"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5" name="Oval 14"/>
                <p:cNvSpPr/>
                <p:nvPr/>
              </p:nvSpPr>
              <p:spPr>
                <a:xfrm>
                  <a:off x="7239000"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16" name="Oval 15"/>
                <p:cNvSpPr/>
                <p:nvPr/>
              </p:nvSpPr>
              <p:spPr>
                <a:xfrm>
                  <a:off x="7239000"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6" name="TextBox 5"/>
            <p:cNvSpPr txBox="1"/>
            <p:nvPr/>
          </p:nvSpPr>
          <p:spPr>
            <a:xfrm>
              <a:off x="5075739" y="2749933"/>
              <a:ext cx="2061782"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Problem</a:t>
              </a:r>
              <a:endParaRPr lang="en-US" sz="4000" b="1" dirty="0">
                <a:solidFill>
                  <a:prstClr val="white"/>
                </a:solidFill>
                <a:latin typeface="Candara" panose="020E0502030303020204" pitchFamily="34" charset="0"/>
              </a:endParaRPr>
            </a:p>
          </p:txBody>
        </p:sp>
      </p:grpSp>
      <p:grpSp>
        <p:nvGrpSpPr>
          <p:cNvPr id="17" name="Group 16"/>
          <p:cNvGrpSpPr/>
          <p:nvPr/>
        </p:nvGrpSpPr>
        <p:grpSpPr>
          <a:xfrm>
            <a:off x="2758973" y="3603815"/>
            <a:ext cx="3407470" cy="1820535"/>
            <a:chOff x="1017473" y="2450873"/>
            <a:chExt cx="3407470" cy="1820535"/>
          </a:xfrm>
        </p:grpSpPr>
        <p:grpSp>
          <p:nvGrpSpPr>
            <p:cNvPr id="18" name="Group 17"/>
            <p:cNvGrpSpPr/>
            <p:nvPr/>
          </p:nvGrpSpPr>
          <p:grpSpPr>
            <a:xfrm>
              <a:off x="1017473" y="2450873"/>
              <a:ext cx="3407470" cy="1628060"/>
              <a:chOff x="685800" y="2524435"/>
              <a:chExt cx="2286000" cy="1106287"/>
            </a:xfrm>
            <a:solidFill>
              <a:srgbClr val="FF0000"/>
            </a:solidFill>
            <a:effectLst/>
          </p:grpSpPr>
          <p:sp>
            <p:nvSpPr>
              <p:cNvPr id="20" name="Rounded Rectangle 19"/>
              <p:cNvSpPr/>
              <p:nvPr/>
            </p:nvSpPr>
            <p:spPr>
              <a:xfrm>
                <a:off x="685800" y="2561464"/>
                <a:ext cx="2286000" cy="1069258"/>
              </a:xfrm>
              <a:prstGeom prst="roundRect">
                <a:avLst>
                  <a:gd name="adj" fmla="val 4468"/>
                </a:avLst>
              </a:prstGeom>
              <a:grpFill/>
              <a:ln>
                <a:noFill/>
              </a:ln>
              <a:effectLst>
                <a:outerShdw blurRad="381000" dist="38100" dir="8100000" algn="tr" rotWithShape="0">
                  <a:prstClr val="black">
                    <a:alpha val="40000"/>
                  </a:prstClr>
                </a:outerShdw>
              </a:effectLst>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21" name="Group 20"/>
              <p:cNvGrpSpPr>
                <a:grpSpLocks noChangeAspect="1"/>
              </p:cNvGrpSpPr>
              <p:nvPr/>
            </p:nvGrpSpPr>
            <p:grpSpPr>
              <a:xfrm>
                <a:off x="772037" y="2524435"/>
                <a:ext cx="2089487" cy="914400"/>
                <a:chOff x="5405487" y="2428974"/>
                <a:chExt cx="2140771" cy="936843"/>
              </a:xfrm>
              <a:grpFill/>
              <a:scene3d>
                <a:camera prst="isometricOffAxis1Top">
                  <a:rot lat="18664799" lon="19558760" rev="2510697"/>
                </a:camera>
                <a:lightRig rig="balanced" dir="t"/>
              </a:scene3d>
            </p:grpSpPr>
            <p:sp>
              <p:nvSpPr>
                <p:cNvPr id="22" name="Oval 21"/>
                <p:cNvSpPr/>
                <p:nvPr/>
              </p:nvSpPr>
              <p:spPr>
                <a:xfrm>
                  <a:off x="5405487"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3" name="Oval 22"/>
                <p:cNvSpPr/>
                <p:nvPr/>
              </p:nvSpPr>
              <p:spPr>
                <a:xfrm>
                  <a:off x="5405487"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4" name="Oval 23"/>
                <p:cNvSpPr/>
                <p:nvPr/>
              </p:nvSpPr>
              <p:spPr>
                <a:xfrm>
                  <a:off x="6016658"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5" name="Oval 24"/>
                <p:cNvSpPr/>
                <p:nvPr/>
              </p:nvSpPr>
              <p:spPr>
                <a:xfrm>
                  <a:off x="6016658"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6" name="Oval 25"/>
                <p:cNvSpPr/>
                <p:nvPr/>
              </p:nvSpPr>
              <p:spPr>
                <a:xfrm>
                  <a:off x="6627829"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7" name="Oval 26"/>
                <p:cNvSpPr/>
                <p:nvPr/>
              </p:nvSpPr>
              <p:spPr>
                <a:xfrm>
                  <a:off x="6627829"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8" name="Oval 27"/>
                <p:cNvSpPr/>
                <p:nvPr/>
              </p:nvSpPr>
              <p:spPr>
                <a:xfrm>
                  <a:off x="7239000"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29" name="Oval 28"/>
                <p:cNvSpPr/>
                <p:nvPr/>
              </p:nvSpPr>
              <p:spPr>
                <a:xfrm>
                  <a:off x="7239000"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19" name="TextBox 18"/>
            <p:cNvSpPr txBox="1"/>
            <p:nvPr/>
          </p:nvSpPr>
          <p:spPr>
            <a:xfrm>
              <a:off x="1938471" y="3563522"/>
              <a:ext cx="2300630"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Overview</a:t>
              </a:r>
              <a:endParaRPr lang="en-US" sz="4000" b="1" dirty="0">
                <a:solidFill>
                  <a:prstClr val="white"/>
                </a:solidFill>
                <a:latin typeface="Candara" panose="020E0502030303020204" pitchFamily="34" charset="0"/>
              </a:endParaRPr>
            </a:p>
          </p:txBody>
        </p:sp>
      </p:grpSp>
      <p:grpSp>
        <p:nvGrpSpPr>
          <p:cNvPr id="52" name="Group 51"/>
          <p:cNvGrpSpPr/>
          <p:nvPr/>
        </p:nvGrpSpPr>
        <p:grpSpPr>
          <a:xfrm>
            <a:off x="6609129" y="2004654"/>
            <a:ext cx="3492538" cy="1820535"/>
            <a:chOff x="1017473" y="2450873"/>
            <a:chExt cx="3492538" cy="1820535"/>
          </a:xfrm>
          <a:solidFill>
            <a:schemeClr val="accent1">
              <a:lumMod val="75000"/>
            </a:schemeClr>
          </a:solidFill>
        </p:grpSpPr>
        <p:grpSp>
          <p:nvGrpSpPr>
            <p:cNvPr id="53" name="Group 52"/>
            <p:cNvGrpSpPr/>
            <p:nvPr/>
          </p:nvGrpSpPr>
          <p:grpSpPr>
            <a:xfrm>
              <a:off x="1017473" y="2450873"/>
              <a:ext cx="3407470" cy="1628060"/>
              <a:chOff x="685800" y="2524435"/>
              <a:chExt cx="2286000" cy="1106287"/>
            </a:xfrm>
            <a:grpFill/>
            <a:effectLst/>
          </p:grpSpPr>
          <p:sp>
            <p:nvSpPr>
              <p:cNvPr id="55" name="Rounded Rectangle 54"/>
              <p:cNvSpPr/>
              <p:nvPr/>
            </p:nvSpPr>
            <p:spPr>
              <a:xfrm>
                <a:off x="685800" y="2561464"/>
                <a:ext cx="2286000" cy="1069258"/>
              </a:xfrm>
              <a:prstGeom prst="roundRect">
                <a:avLst>
                  <a:gd name="adj" fmla="val 4468"/>
                </a:avLst>
              </a:prstGeom>
              <a:grpFill/>
              <a:ln>
                <a:noFill/>
              </a:ln>
              <a:effectLst>
                <a:outerShdw blurRad="381000" dist="38100" dir="8100000" algn="tr" rotWithShape="0">
                  <a:prstClr val="black">
                    <a:alpha val="40000"/>
                  </a:prstClr>
                </a:outerShdw>
              </a:effectLst>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56" name="Group 55"/>
              <p:cNvGrpSpPr>
                <a:grpSpLocks noChangeAspect="1"/>
              </p:cNvGrpSpPr>
              <p:nvPr/>
            </p:nvGrpSpPr>
            <p:grpSpPr>
              <a:xfrm>
                <a:off x="772037" y="2524435"/>
                <a:ext cx="2089487" cy="914400"/>
                <a:chOff x="5405487" y="2428974"/>
                <a:chExt cx="2140771" cy="936843"/>
              </a:xfrm>
              <a:grpFill/>
              <a:scene3d>
                <a:camera prst="isometricOffAxis1Top">
                  <a:rot lat="18664799" lon="19558760" rev="2510697"/>
                </a:camera>
                <a:lightRig rig="balanced" dir="t"/>
              </a:scene3d>
            </p:grpSpPr>
            <p:sp>
              <p:nvSpPr>
                <p:cNvPr id="57" name="Oval 56"/>
                <p:cNvSpPr/>
                <p:nvPr/>
              </p:nvSpPr>
              <p:spPr>
                <a:xfrm>
                  <a:off x="5405487"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58" name="Oval 57"/>
                <p:cNvSpPr/>
                <p:nvPr/>
              </p:nvSpPr>
              <p:spPr>
                <a:xfrm>
                  <a:off x="5405487"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59" name="Oval 58"/>
                <p:cNvSpPr/>
                <p:nvPr/>
              </p:nvSpPr>
              <p:spPr>
                <a:xfrm>
                  <a:off x="6016658"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60" name="Oval 59"/>
                <p:cNvSpPr/>
                <p:nvPr/>
              </p:nvSpPr>
              <p:spPr>
                <a:xfrm>
                  <a:off x="6016658"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61" name="Oval 60"/>
                <p:cNvSpPr/>
                <p:nvPr/>
              </p:nvSpPr>
              <p:spPr>
                <a:xfrm>
                  <a:off x="6627829"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62" name="Oval 61"/>
                <p:cNvSpPr/>
                <p:nvPr/>
              </p:nvSpPr>
              <p:spPr>
                <a:xfrm>
                  <a:off x="6627829"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63" name="Oval 62"/>
                <p:cNvSpPr/>
                <p:nvPr/>
              </p:nvSpPr>
              <p:spPr>
                <a:xfrm>
                  <a:off x="7239000"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64" name="Oval 63"/>
                <p:cNvSpPr/>
                <p:nvPr/>
              </p:nvSpPr>
              <p:spPr>
                <a:xfrm>
                  <a:off x="7239000"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54" name="TextBox 53"/>
            <p:cNvSpPr txBox="1"/>
            <p:nvPr/>
          </p:nvSpPr>
          <p:spPr>
            <a:xfrm>
              <a:off x="1667566" y="3563522"/>
              <a:ext cx="2842445"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Significance</a:t>
              </a:r>
              <a:endParaRPr lang="en-US" sz="4000" b="1" dirty="0">
                <a:solidFill>
                  <a:prstClr val="white"/>
                </a:solidFill>
                <a:latin typeface="Candara" panose="020E0502030303020204" pitchFamily="34" charset="0"/>
              </a:endParaRPr>
            </a:p>
          </p:txBody>
        </p:sp>
      </p:grpSp>
      <p:grpSp>
        <p:nvGrpSpPr>
          <p:cNvPr id="30" name="Group 29"/>
          <p:cNvGrpSpPr/>
          <p:nvPr/>
        </p:nvGrpSpPr>
        <p:grpSpPr>
          <a:xfrm>
            <a:off x="3567822" y="2830731"/>
            <a:ext cx="3407470" cy="1846547"/>
            <a:chOff x="2599475" y="1471360"/>
            <a:chExt cx="3407470" cy="1846547"/>
          </a:xfrm>
        </p:grpSpPr>
        <p:grpSp>
          <p:nvGrpSpPr>
            <p:cNvPr id="31" name="Group 30"/>
            <p:cNvGrpSpPr/>
            <p:nvPr/>
          </p:nvGrpSpPr>
          <p:grpSpPr>
            <a:xfrm>
              <a:off x="2599475" y="1471360"/>
              <a:ext cx="3407470" cy="1628061"/>
              <a:chOff x="5486400" y="3401806"/>
              <a:chExt cx="2286000" cy="1106287"/>
            </a:xfrm>
            <a:solidFill>
              <a:srgbClr val="539CF6"/>
            </a:solidFill>
          </p:grpSpPr>
          <p:sp>
            <p:nvSpPr>
              <p:cNvPr id="33" name="Rounded Rectangle 32"/>
              <p:cNvSpPr/>
              <p:nvPr/>
            </p:nvSpPr>
            <p:spPr>
              <a:xfrm>
                <a:off x="5486400" y="3438835"/>
                <a:ext cx="2286000" cy="1069258"/>
              </a:xfrm>
              <a:prstGeom prst="roundRect">
                <a:avLst>
                  <a:gd name="adj" fmla="val 4468"/>
                </a:avLst>
              </a:prstGeom>
              <a:grpFill/>
              <a:ln>
                <a:noFill/>
              </a:ln>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34" name="Group 33"/>
              <p:cNvGrpSpPr>
                <a:grpSpLocks noChangeAspect="1"/>
              </p:cNvGrpSpPr>
              <p:nvPr/>
            </p:nvGrpSpPr>
            <p:grpSpPr>
              <a:xfrm>
                <a:off x="5572637" y="3401806"/>
                <a:ext cx="2089487" cy="914400"/>
                <a:chOff x="5405487" y="2428974"/>
                <a:chExt cx="2140771" cy="936843"/>
              </a:xfrm>
              <a:grpFill/>
              <a:scene3d>
                <a:camera prst="isometricOffAxis1Top">
                  <a:rot lat="18664799" lon="19558760" rev="2510697"/>
                </a:camera>
                <a:lightRig rig="balanced" dir="t"/>
              </a:scene3d>
            </p:grpSpPr>
            <p:sp>
              <p:nvSpPr>
                <p:cNvPr id="35" name="Oval 34"/>
                <p:cNvSpPr/>
                <p:nvPr/>
              </p:nvSpPr>
              <p:spPr>
                <a:xfrm>
                  <a:off x="5405487"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36" name="Oval 35"/>
                <p:cNvSpPr/>
                <p:nvPr/>
              </p:nvSpPr>
              <p:spPr>
                <a:xfrm>
                  <a:off x="5405487"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37" name="Oval 36"/>
                <p:cNvSpPr/>
                <p:nvPr/>
              </p:nvSpPr>
              <p:spPr>
                <a:xfrm>
                  <a:off x="6016658"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38" name="Oval 37"/>
                <p:cNvSpPr/>
                <p:nvPr/>
              </p:nvSpPr>
              <p:spPr>
                <a:xfrm>
                  <a:off x="6016658"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39" name="Oval 38"/>
                <p:cNvSpPr/>
                <p:nvPr/>
              </p:nvSpPr>
              <p:spPr>
                <a:xfrm>
                  <a:off x="6627829"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40" name="Oval 39"/>
                <p:cNvSpPr/>
                <p:nvPr/>
              </p:nvSpPr>
              <p:spPr>
                <a:xfrm>
                  <a:off x="6627829"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41" name="Oval 40"/>
                <p:cNvSpPr/>
                <p:nvPr/>
              </p:nvSpPr>
              <p:spPr>
                <a:xfrm>
                  <a:off x="7239000"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42" name="Oval 41"/>
                <p:cNvSpPr/>
                <p:nvPr/>
              </p:nvSpPr>
              <p:spPr>
                <a:xfrm>
                  <a:off x="7239000"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32" name="TextBox 31"/>
            <p:cNvSpPr txBox="1"/>
            <p:nvPr/>
          </p:nvSpPr>
          <p:spPr>
            <a:xfrm>
              <a:off x="3422034" y="2610021"/>
              <a:ext cx="2491388"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Objectives</a:t>
              </a:r>
              <a:endParaRPr lang="en-US" sz="4000" b="1" dirty="0">
                <a:solidFill>
                  <a:prstClr val="white"/>
                </a:solidFill>
                <a:latin typeface="Candara" panose="020E0502030303020204" pitchFamily="34" charset="0"/>
              </a:endParaRPr>
            </a:p>
          </p:txBody>
        </p:sp>
      </p:grpSp>
      <p:grpSp>
        <p:nvGrpSpPr>
          <p:cNvPr id="78" name="Group 77"/>
          <p:cNvGrpSpPr/>
          <p:nvPr/>
        </p:nvGrpSpPr>
        <p:grpSpPr>
          <a:xfrm>
            <a:off x="5760725" y="1685875"/>
            <a:ext cx="3407470" cy="1820535"/>
            <a:chOff x="1017473" y="2450873"/>
            <a:chExt cx="3407470" cy="1820535"/>
          </a:xfrm>
        </p:grpSpPr>
        <p:grpSp>
          <p:nvGrpSpPr>
            <p:cNvPr id="79" name="Group 78"/>
            <p:cNvGrpSpPr/>
            <p:nvPr/>
          </p:nvGrpSpPr>
          <p:grpSpPr>
            <a:xfrm>
              <a:off x="1017473" y="2450873"/>
              <a:ext cx="3407470" cy="1628060"/>
              <a:chOff x="685800" y="2524435"/>
              <a:chExt cx="2286000" cy="1106287"/>
            </a:xfrm>
            <a:solidFill>
              <a:srgbClr val="FF0000"/>
            </a:solidFill>
            <a:effectLst/>
          </p:grpSpPr>
          <p:sp>
            <p:nvSpPr>
              <p:cNvPr id="81" name="Rounded Rectangle 80"/>
              <p:cNvSpPr/>
              <p:nvPr/>
            </p:nvSpPr>
            <p:spPr>
              <a:xfrm>
                <a:off x="685800" y="2561464"/>
                <a:ext cx="2286000" cy="1069258"/>
              </a:xfrm>
              <a:prstGeom prst="roundRect">
                <a:avLst>
                  <a:gd name="adj" fmla="val 4468"/>
                </a:avLst>
              </a:prstGeom>
              <a:solidFill>
                <a:schemeClr val="accent5">
                  <a:lumMod val="75000"/>
                </a:schemeClr>
              </a:solidFill>
              <a:ln>
                <a:noFill/>
              </a:ln>
              <a:effectLst>
                <a:outerShdw blurRad="381000" dist="38100" dir="8100000" algn="tr" rotWithShape="0">
                  <a:prstClr val="black">
                    <a:alpha val="40000"/>
                  </a:prstClr>
                </a:outerShdw>
              </a:effectLst>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82" name="Group 81"/>
              <p:cNvGrpSpPr>
                <a:grpSpLocks noChangeAspect="1"/>
              </p:cNvGrpSpPr>
              <p:nvPr/>
            </p:nvGrpSpPr>
            <p:grpSpPr>
              <a:xfrm>
                <a:off x="772037" y="2524435"/>
                <a:ext cx="2089487" cy="914400"/>
                <a:chOff x="5405487" y="2428974"/>
                <a:chExt cx="2140771" cy="936843"/>
              </a:xfrm>
              <a:grpFill/>
              <a:scene3d>
                <a:camera prst="isometricOffAxis1Top">
                  <a:rot lat="18664799" lon="19558760" rev="2510697"/>
                </a:camera>
                <a:lightRig rig="balanced" dir="t"/>
              </a:scene3d>
            </p:grpSpPr>
            <p:sp>
              <p:nvSpPr>
                <p:cNvPr id="83" name="Oval 82"/>
                <p:cNvSpPr/>
                <p:nvPr/>
              </p:nvSpPr>
              <p:spPr>
                <a:xfrm>
                  <a:off x="5405487" y="2428974"/>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84" name="Oval 83"/>
                <p:cNvSpPr/>
                <p:nvPr/>
              </p:nvSpPr>
              <p:spPr>
                <a:xfrm>
                  <a:off x="5405487" y="3058559"/>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85" name="Oval 84"/>
                <p:cNvSpPr/>
                <p:nvPr/>
              </p:nvSpPr>
              <p:spPr>
                <a:xfrm>
                  <a:off x="6016658" y="2428974"/>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86" name="Oval 85"/>
                <p:cNvSpPr/>
                <p:nvPr/>
              </p:nvSpPr>
              <p:spPr>
                <a:xfrm>
                  <a:off x="6016658" y="3058559"/>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87" name="Oval 86"/>
                <p:cNvSpPr/>
                <p:nvPr/>
              </p:nvSpPr>
              <p:spPr>
                <a:xfrm>
                  <a:off x="6627829" y="2428974"/>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88" name="Oval 87"/>
                <p:cNvSpPr/>
                <p:nvPr/>
              </p:nvSpPr>
              <p:spPr>
                <a:xfrm>
                  <a:off x="6627829" y="3058559"/>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89" name="Oval 88"/>
                <p:cNvSpPr/>
                <p:nvPr/>
              </p:nvSpPr>
              <p:spPr>
                <a:xfrm>
                  <a:off x="7239000" y="2428974"/>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90" name="Oval 89"/>
                <p:cNvSpPr/>
                <p:nvPr/>
              </p:nvSpPr>
              <p:spPr>
                <a:xfrm>
                  <a:off x="7239000" y="3058559"/>
                  <a:ext cx="307258" cy="307258"/>
                </a:xfrm>
                <a:prstGeom prst="ellipse">
                  <a:avLst/>
                </a:prstGeom>
                <a:solidFill>
                  <a:schemeClr val="accent5">
                    <a:lumMod val="75000"/>
                  </a:schemeClr>
                </a:solid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80" name="TextBox 79"/>
            <p:cNvSpPr txBox="1"/>
            <p:nvPr/>
          </p:nvSpPr>
          <p:spPr>
            <a:xfrm>
              <a:off x="2096373" y="3563522"/>
              <a:ext cx="1984839"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Analysis</a:t>
              </a:r>
              <a:endParaRPr lang="en-US" sz="4000" b="1" dirty="0">
                <a:solidFill>
                  <a:prstClr val="white"/>
                </a:solidFill>
                <a:latin typeface="Candara" panose="020E0502030303020204" pitchFamily="34" charset="0"/>
              </a:endParaRPr>
            </a:p>
          </p:txBody>
        </p:sp>
      </p:grpSp>
      <p:grpSp>
        <p:nvGrpSpPr>
          <p:cNvPr id="65" name="Group 64"/>
          <p:cNvGrpSpPr/>
          <p:nvPr/>
        </p:nvGrpSpPr>
        <p:grpSpPr>
          <a:xfrm>
            <a:off x="2681434" y="2506141"/>
            <a:ext cx="3655246" cy="1820535"/>
            <a:chOff x="1017473" y="2450873"/>
            <a:chExt cx="3655246" cy="1820535"/>
          </a:xfrm>
          <a:solidFill>
            <a:srgbClr val="008000"/>
          </a:solidFill>
        </p:grpSpPr>
        <p:grpSp>
          <p:nvGrpSpPr>
            <p:cNvPr id="66" name="Group 65"/>
            <p:cNvGrpSpPr/>
            <p:nvPr/>
          </p:nvGrpSpPr>
          <p:grpSpPr>
            <a:xfrm>
              <a:off x="1017473" y="2450873"/>
              <a:ext cx="3407470" cy="1628060"/>
              <a:chOff x="685800" y="2524435"/>
              <a:chExt cx="2286000" cy="1106287"/>
            </a:xfrm>
            <a:grpFill/>
            <a:effectLst/>
          </p:grpSpPr>
          <p:sp>
            <p:nvSpPr>
              <p:cNvPr id="68" name="Rounded Rectangle 67"/>
              <p:cNvSpPr/>
              <p:nvPr/>
            </p:nvSpPr>
            <p:spPr>
              <a:xfrm>
                <a:off x="685800" y="2561464"/>
                <a:ext cx="2286000" cy="1069258"/>
              </a:xfrm>
              <a:prstGeom prst="roundRect">
                <a:avLst>
                  <a:gd name="adj" fmla="val 4468"/>
                </a:avLst>
              </a:prstGeom>
              <a:grpFill/>
              <a:ln>
                <a:noFill/>
              </a:ln>
              <a:effectLst>
                <a:outerShdw blurRad="381000" dist="38100" dir="8100000" algn="tr" rotWithShape="0">
                  <a:prstClr val="black">
                    <a:alpha val="40000"/>
                  </a:prstClr>
                </a:outerShdw>
              </a:effectLst>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69" name="Group 68"/>
              <p:cNvGrpSpPr>
                <a:grpSpLocks noChangeAspect="1"/>
              </p:cNvGrpSpPr>
              <p:nvPr/>
            </p:nvGrpSpPr>
            <p:grpSpPr>
              <a:xfrm>
                <a:off x="772037" y="2524435"/>
                <a:ext cx="2089487" cy="914400"/>
                <a:chOff x="5405487" y="2428974"/>
                <a:chExt cx="2140771" cy="936843"/>
              </a:xfrm>
              <a:grpFill/>
              <a:scene3d>
                <a:camera prst="isometricOffAxis1Top">
                  <a:rot lat="18664799" lon="19558760" rev="2510697"/>
                </a:camera>
                <a:lightRig rig="balanced" dir="t"/>
              </a:scene3d>
            </p:grpSpPr>
            <p:sp>
              <p:nvSpPr>
                <p:cNvPr id="70" name="Oval 69"/>
                <p:cNvSpPr/>
                <p:nvPr/>
              </p:nvSpPr>
              <p:spPr>
                <a:xfrm>
                  <a:off x="5405487"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1" name="Oval 70"/>
                <p:cNvSpPr/>
                <p:nvPr/>
              </p:nvSpPr>
              <p:spPr>
                <a:xfrm>
                  <a:off x="5405487"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2" name="Oval 71"/>
                <p:cNvSpPr/>
                <p:nvPr/>
              </p:nvSpPr>
              <p:spPr>
                <a:xfrm>
                  <a:off x="6016658"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3" name="Oval 72"/>
                <p:cNvSpPr/>
                <p:nvPr/>
              </p:nvSpPr>
              <p:spPr>
                <a:xfrm>
                  <a:off x="6016658"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4" name="Oval 73"/>
                <p:cNvSpPr/>
                <p:nvPr/>
              </p:nvSpPr>
              <p:spPr>
                <a:xfrm>
                  <a:off x="6627829"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5" name="Oval 74"/>
                <p:cNvSpPr/>
                <p:nvPr/>
              </p:nvSpPr>
              <p:spPr>
                <a:xfrm>
                  <a:off x="6627829"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6" name="Oval 75"/>
                <p:cNvSpPr/>
                <p:nvPr/>
              </p:nvSpPr>
              <p:spPr>
                <a:xfrm>
                  <a:off x="7239000"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77" name="Oval 76"/>
                <p:cNvSpPr/>
                <p:nvPr/>
              </p:nvSpPr>
              <p:spPr>
                <a:xfrm>
                  <a:off x="7239000"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67" name="TextBox 66"/>
            <p:cNvSpPr txBox="1"/>
            <p:nvPr/>
          </p:nvSpPr>
          <p:spPr>
            <a:xfrm>
              <a:off x="1504864" y="3563522"/>
              <a:ext cx="3167855"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Methodology</a:t>
              </a:r>
              <a:endParaRPr lang="en-US" sz="4000" b="1" dirty="0">
                <a:solidFill>
                  <a:prstClr val="white"/>
                </a:solidFill>
                <a:latin typeface="Candara" panose="020E0502030303020204" pitchFamily="34" charset="0"/>
              </a:endParaRPr>
            </a:p>
          </p:txBody>
        </p:sp>
      </p:grpSp>
      <p:grpSp>
        <p:nvGrpSpPr>
          <p:cNvPr id="43" name="Group 42"/>
          <p:cNvGrpSpPr/>
          <p:nvPr/>
        </p:nvGrpSpPr>
        <p:grpSpPr>
          <a:xfrm>
            <a:off x="5000349" y="1535586"/>
            <a:ext cx="2084076" cy="1831177"/>
            <a:chOff x="3444299" y="912078"/>
            <a:chExt cx="2084076" cy="1831177"/>
          </a:xfrm>
        </p:grpSpPr>
        <p:grpSp>
          <p:nvGrpSpPr>
            <p:cNvPr id="44" name="Group 43"/>
            <p:cNvGrpSpPr/>
            <p:nvPr/>
          </p:nvGrpSpPr>
          <p:grpSpPr>
            <a:xfrm>
              <a:off x="3444299" y="912078"/>
              <a:ext cx="1635586" cy="1628057"/>
              <a:chOff x="5486399" y="3401806"/>
              <a:chExt cx="1097280" cy="1106287"/>
            </a:xfrm>
            <a:solidFill>
              <a:srgbClr val="FF9900"/>
            </a:solidFill>
          </p:grpSpPr>
          <p:sp>
            <p:nvSpPr>
              <p:cNvPr id="46" name="Rounded Rectangle 45"/>
              <p:cNvSpPr/>
              <p:nvPr/>
            </p:nvSpPr>
            <p:spPr>
              <a:xfrm>
                <a:off x="5486399" y="3438835"/>
                <a:ext cx="1097280" cy="1069258"/>
              </a:xfrm>
              <a:prstGeom prst="roundRect">
                <a:avLst>
                  <a:gd name="adj" fmla="val 4468"/>
                </a:avLst>
              </a:prstGeom>
              <a:grpFill/>
              <a:ln>
                <a:noFill/>
              </a:ln>
              <a:scene3d>
                <a:camera prst="isometricOffAxis1Top">
                  <a:rot lat="18664799" lon="19558760" rev="2510697"/>
                </a:camera>
                <a:lightRig rig="balanced" dir="t"/>
              </a:scene3d>
              <a:sp3d extrusionH="63500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nvGrpSpPr>
              <p:cNvPr id="47" name="Group 46"/>
              <p:cNvGrpSpPr>
                <a:grpSpLocks noChangeAspect="1"/>
              </p:cNvGrpSpPr>
              <p:nvPr/>
            </p:nvGrpSpPr>
            <p:grpSpPr>
              <a:xfrm>
                <a:off x="5572636" y="3401806"/>
                <a:ext cx="896427" cy="914400"/>
                <a:chOff x="5405487" y="2428974"/>
                <a:chExt cx="918429" cy="936843"/>
              </a:xfrm>
              <a:grpFill/>
              <a:scene3d>
                <a:camera prst="isometricOffAxis1Top">
                  <a:rot lat="18664799" lon="19558760" rev="2510697"/>
                </a:camera>
                <a:lightRig rig="balanced" dir="t"/>
              </a:scene3d>
            </p:grpSpPr>
            <p:sp>
              <p:nvSpPr>
                <p:cNvPr id="48" name="Oval 47"/>
                <p:cNvSpPr/>
                <p:nvPr/>
              </p:nvSpPr>
              <p:spPr>
                <a:xfrm>
                  <a:off x="5405487"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49" name="Oval 48"/>
                <p:cNvSpPr/>
                <p:nvPr/>
              </p:nvSpPr>
              <p:spPr>
                <a:xfrm>
                  <a:off x="5405487"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50" name="Oval 49"/>
                <p:cNvSpPr/>
                <p:nvPr/>
              </p:nvSpPr>
              <p:spPr>
                <a:xfrm>
                  <a:off x="6016658" y="2428974"/>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sp>
              <p:nvSpPr>
                <p:cNvPr id="51" name="Oval 50"/>
                <p:cNvSpPr/>
                <p:nvPr/>
              </p:nvSpPr>
              <p:spPr>
                <a:xfrm>
                  <a:off x="6016658" y="3058559"/>
                  <a:ext cx="307258" cy="307258"/>
                </a:xfrm>
                <a:prstGeom prst="ellipse">
                  <a:avLst/>
                </a:prstGeom>
                <a:grpFill/>
                <a:ln>
                  <a:noFill/>
                </a:ln>
                <a:sp3d extrusionH="1206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prstClr val="white"/>
                    </a:solidFill>
                    <a:latin typeface="Candara" panose="020E0502030303020204" pitchFamily="34" charset="0"/>
                  </a:endParaRPr>
                </a:p>
              </p:txBody>
            </p:sp>
          </p:grpSp>
        </p:grpSp>
        <p:sp>
          <p:nvSpPr>
            <p:cNvPr id="45" name="TextBox 44"/>
            <p:cNvSpPr txBox="1"/>
            <p:nvPr/>
          </p:nvSpPr>
          <p:spPr>
            <a:xfrm>
              <a:off x="3649334" y="2035369"/>
              <a:ext cx="1879041" cy="707886"/>
            </a:xfrm>
            <a:prstGeom prst="rect">
              <a:avLst/>
            </a:prstGeom>
            <a:noFill/>
            <a:scene3d>
              <a:camera prst="isometricOffAxis1Right">
                <a:rot lat="1080000" lon="20039998" rev="300000"/>
              </a:camera>
              <a:lightRig rig="threePt" dir="t"/>
            </a:scene3d>
          </p:spPr>
          <p:txBody>
            <a:bodyPr wrap="none" rtlCol="0">
              <a:spAutoFit/>
            </a:bodyPr>
            <a:lstStyle/>
            <a:p>
              <a:pPr algn="ctr"/>
              <a:r>
                <a:rPr lang="en-US" sz="4000" b="1" dirty="0" smtClean="0">
                  <a:solidFill>
                    <a:prstClr val="white"/>
                  </a:solidFill>
                  <a:latin typeface="Candara" panose="020E0502030303020204" pitchFamily="34" charset="0"/>
                </a:rPr>
                <a:t>Profiles</a:t>
              </a:r>
              <a:endParaRPr lang="en-US" sz="4000" b="1" dirty="0">
                <a:solidFill>
                  <a:prstClr val="white"/>
                </a:solidFill>
                <a:latin typeface="Candara" panose="020E0502030303020204" pitchFamily="34" charset="0"/>
              </a:endParaRPr>
            </a:p>
          </p:txBody>
        </p:sp>
      </p:grpSp>
    </p:spTree>
    <p:extLst>
      <p:ext uri="{BB962C8B-B14F-4D97-AF65-F5344CB8AC3E}">
        <p14:creationId xmlns:p14="http://schemas.microsoft.com/office/powerpoint/2010/main" val="30383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900" decel="100000" fill="hold"/>
                                        <p:tgtEl>
                                          <p:spTgt spid="5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1000"/>
                                        <p:tgtEl>
                                          <p:spTgt spid="65"/>
                                        </p:tgtEl>
                                      </p:cBhvr>
                                    </p:animEffect>
                                    <p:anim calcmode="lin" valueType="num">
                                      <p:cBhvr>
                                        <p:cTn id="39" dur="1000" fill="hold"/>
                                        <p:tgtEl>
                                          <p:spTgt spid="65"/>
                                        </p:tgtEl>
                                        <p:attrNameLst>
                                          <p:attrName>ppt_x</p:attrName>
                                        </p:attrNameLst>
                                      </p:cBhvr>
                                      <p:tavLst>
                                        <p:tav tm="0">
                                          <p:val>
                                            <p:strVal val="#ppt_x"/>
                                          </p:val>
                                        </p:tav>
                                        <p:tav tm="100000">
                                          <p:val>
                                            <p:strVal val="#ppt_x"/>
                                          </p:val>
                                        </p:tav>
                                      </p:tavLst>
                                    </p:anim>
                                    <p:anim calcmode="lin" valueType="num">
                                      <p:cBhvr>
                                        <p:cTn id="40" dur="900" decel="100000" fill="hold"/>
                                        <p:tgtEl>
                                          <p:spTgt spid="6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1000"/>
                                        <p:tgtEl>
                                          <p:spTgt spid="78"/>
                                        </p:tgtEl>
                                      </p:cBhvr>
                                    </p:animEffect>
                                    <p:anim calcmode="lin" valueType="num">
                                      <p:cBhvr>
                                        <p:cTn id="47" dur="1000" fill="hold"/>
                                        <p:tgtEl>
                                          <p:spTgt spid="78"/>
                                        </p:tgtEl>
                                        <p:attrNameLst>
                                          <p:attrName>ppt_x</p:attrName>
                                        </p:attrNameLst>
                                      </p:cBhvr>
                                      <p:tavLst>
                                        <p:tav tm="0">
                                          <p:val>
                                            <p:strVal val="#ppt_x"/>
                                          </p:val>
                                        </p:tav>
                                        <p:tav tm="100000">
                                          <p:val>
                                            <p:strVal val="#ppt_x"/>
                                          </p:val>
                                        </p:tav>
                                      </p:tavLst>
                                    </p:anim>
                                    <p:anim calcmode="lin" valueType="num">
                                      <p:cBhvr>
                                        <p:cTn id="48" dur="900" decel="100000" fill="hold"/>
                                        <p:tgtEl>
                                          <p:spTgt spid="7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6800" y="742950"/>
            <a:ext cx="10058400" cy="1009569"/>
          </a:xfrm>
          <a:prstGeom prst="rect">
            <a:avLst/>
          </a:prstGeom>
        </p:spPr>
      </p:pic>
      <p:pic>
        <p:nvPicPr>
          <p:cNvPr id="4" name="Content Placeholder 3"/>
          <p:cNvPicPr>
            <a:picLocks noGrp="1" noChangeAspect="1"/>
          </p:cNvPicPr>
          <p:nvPr>
            <p:ph idx="1"/>
          </p:nvPr>
        </p:nvPicPr>
        <p:blipFill>
          <a:blip r:embed="rId3"/>
          <a:stretch>
            <a:fillRect/>
          </a:stretch>
        </p:blipFill>
        <p:spPr>
          <a:xfrm>
            <a:off x="1066800" y="1914526"/>
            <a:ext cx="10058400" cy="4471988"/>
          </a:xfrm>
          <a:prstGeom prst="rect">
            <a:avLst/>
          </a:prstGeom>
        </p:spPr>
      </p:pic>
    </p:spTree>
    <p:extLst>
      <p:ext uri="{BB962C8B-B14F-4D97-AF65-F5344CB8AC3E}">
        <p14:creationId xmlns:p14="http://schemas.microsoft.com/office/powerpoint/2010/main" val="2872228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4388" y="657225"/>
            <a:ext cx="10601325" cy="872719"/>
          </a:xfrm>
          <a:prstGeom prst="rect">
            <a:avLst/>
          </a:prstGeom>
        </p:spPr>
      </p:pic>
      <p:pic>
        <p:nvPicPr>
          <p:cNvPr id="5" name="Content Placeholder 4"/>
          <p:cNvPicPr>
            <a:picLocks noGrp="1" noChangeAspect="1"/>
          </p:cNvPicPr>
          <p:nvPr>
            <p:ph idx="1"/>
          </p:nvPr>
        </p:nvPicPr>
        <p:blipFill rotWithShape="1">
          <a:blip r:embed="rId3"/>
          <a:srcRect b="50491"/>
          <a:stretch/>
        </p:blipFill>
        <p:spPr>
          <a:xfrm>
            <a:off x="814387" y="1898013"/>
            <a:ext cx="10601325" cy="726853"/>
          </a:xfrm>
          <a:prstGeom prst="rect">
            <a:avLst/>
          </a:prstGeom>
        </p:spPr>
      </p:pic>
      <p:pic>
        <p:nvPicPr>
          <p:cNvPr id="7" name="Picture 6"/>
          <p:cNvPicPr>
            <a:picLocks noChangeAspect="1"/>
          </p:cNvPicPr>
          <p:nvPr/>
        </p:nvPicPr>
        <p:blipFill>
          <a:blip r:embed="rId4"/>
          <a:stretch>
            <a:fillRect/>
          </a:stretch>
        </p:blipFill>
        <p:spPr>
          <a:xfrm>
            <a:off x="814388" y="2992935"/>
            <a:ext cx="10744200" cy="2667094"/>
          </a:xfrm>
          <a:prstGeom prst="rect">
            <a:avLst/>
          </a:prstGeom>
        </p:spPr>
      </p:pic>
    </p:spTree>
    <p:extLst>
      <p:ext uri="{BB962C8B-B14F-4D97-AF65-F5344CB8AC3E}">
        <p14:creationId xmlns:p14="http://schemas.microsoft.com/office/powerpoint/2010/main" val="2102903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4388" y="657225"/>
            <a:ext cx="10601325" cy="872719"/>
          </a:xfrm>
          <a:prstGeom prst="rect">
            <a:avLst/>
          </a:prstGeom>
        </p:spPr>
      </p:pic>
      <p:pic>
        <p:nvPicPr>
          <p:cNvPr id="3" name="Content Placeholder 2"/>
          <p:cNvPicPr>
            <a:picLocks noGrp="1" noChangeAspect="1"/>
          </p:cNvPicPr>
          <p:nvPr>
            <p:ph idx="1"/>
          </p:nvPr>
        </p:nvPicPr>
        <p:blipFill>
          <a:blip r:embed="rId3"/>
          <a:stretch>
            <a:fillRect/>
          </a:stretch>
        </p:blipFill>
        <p:spPr>
          <a:xfrm>
            <a:off x="814387" y="1754335"/>
            <a:ext cx="10487025" cy="2946253"/>
          </a:xfrm>
          <a:prstGeom prst="rect">
            <a:avLst/>
          </a:prstGeom>
        </p:spPr>
      </p:pic>
      <p:pic>
        <p:nvPicPr>
          <p:cNvPr id="6" name="Picture 5"/>
          <p:cNvPicPr>
            <a:picLocks noChangeAspect="1"/>
          </p:cNvPicPr>
          <p:nvPr/>
        </p:nvPicPr>
        <p:blipFill>
          <a:blip r:embed="rId4"/>
          <a:stretch>
            <a:fillRect/>
          </a:stretch>
        </p:blipFill>
        <p:spPr>
          <a:xfrm>
            <a:off x="814386" y="4808945"/>
            <a:ext cx="10487025" cy="1463268"/>
          </a:xfrm>
          <a:prstGeom prst="rect">
            <a:avLst/>
          </a:prstGeom>
        </p:spPr>
      </p:pic>
    </p:spTree>
    <p:extLst>
      <p:ext uri="{BB962C8B-B14F-4D97-AF65-F5344CB8AC3E}">
        <p14:creationId xmlns:p14="http://schemas.microsoft.com/office/powerpoint/2010/main" val="161339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875" y="1271587"/>
            <a:ext cx="9601200" cy="4314825"/>
          </a:xfrm>
          <a:prstGeom prst="rect">
            <a:avLst/>
          </a:prstGeom>
        </p:spPr>
      </p:pic>
    </p:spTree>
    <p:extLst>
      <p:ext uri="{BB962C8B-B14F-4D97-AF65-F5344CB8AC3E}">
        <p14:creationId xmlns:p14="http://schemas.microsoft.com/office/powerpoint/2010/main" val="3233261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3" name="Content Placeholder 2"/>
          <p:cNvSpPr>
            <a:spLocks noGrp="1"/>
          </p:cNvSpPr>
          <p:nvPr>
            <p:ph idx="1"/>
          </p:nvPr>
        </p:nvSpPr>
        <p:spPr/>
        <p:txBody>
          <a:bodyPr/>
          <a:lstStyle/>
          <a:p>
            <a:r>
              <a:rPr lang="en-US" dirty="0"/>
              <a:t>One of the women leaders stated, “I have always seen my mom as an excellent wife and Mother but she was too submissive to make decisions and/or change decisions even for her own self-interest. Early on my life and career, this made me doubt my own personal abilities thinking I’d always be like my mom even at work, and it was definitely a self-limiting belief and a misperception as by time I have learned how to stand up for myself and it took me where I am now, a leader and a decision-maker in a large organization and it even helped me in my personal life. So my advice to any female is to have a clear vision, pursue it and believe in herself.”</a:t>
            </a:r>
          </a:p>
        </p:txBody>
      </p:sp>
    </p:spTree>
    <p:extLst>
      <p:ext uri="{BB962C8B-B14F-4D97-AF65-F5344CB8AC3E}">
        <p14:creationId xmlns:p14="http://schemas.microsoft.com/office/powerpoint/2010/main" val="4051525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 y="310451"/>
            <a:ext cx="8757909" cy="1371600"/>
          </a:xfrm>
        </p:spPr>
        <p:txBody>
          <a:bodyPr>
            <a:noAutofit/>
          </a:bodyPr>
          <a:lstStyle/>
          <a:p>
            <a:r>
              <a:rPr lang="en-US" sz="2800" b="1" dirty="0" smtClean="0"/>
              <a:t>Amany </a:t>
            </a:r>
            <a:r>
              <a:rPr lang="en-US" sz="2800" b="1" dirty="0" err="1"/>
              <a:t>Shehata</a:t>
            </a:r>
            <a:r>
              <a:rPr lang="en-US" sz="3200" b="1" dirty="0"/>
              <a:t/>
            </a:r>
            <a:br>
              <a:rPr lang="en-US" sz="3200" b="1" dirty="0"/>
            </a:br>
            <a:r>
              <a:rPr lang="en-US" sz="2400" b="1" dirty="0"/>
              <a:t>Human Resources Solution &amp; Transformation Lead </a:t>
            </a:r>
            <a:r>
              <a:rPr lang="en-US" sz="2400" b="1" dirty="0" smtClean="0"/>
              <a:t>EEMEA, </a:t>
            </a:r>
            <a:r>
              <a:rPr lang="en-US" sz="2400" b="1" dirty="0" err="1"/>
              <a:t>Mondelez</a:t>
            </a:r>
            <a:r>
              <a:rPr lang="en-US" sz="2400" b="1" dirty="0"/>
              <a:t> </a:t>
            </a:r>
            <a:r>
              <a:rPr lang="en-US" sz="2400" b="1" dirty="0" smtClean="0"/>
              <a:t>International, UAE, Food Production</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335111" y="1400177"/>
            <a:ext cx="10120313" cy="4720590"/>
          </a:xfrm>
        </p:spPr>
        <p:txBody>
          <a:bodyPr>
            <a:noAutofit/>
          </a:bodyPr>
          <a:lstStyle/>
          <a:p>
            <a:r>
              <a:rPr lang="en-US" sz="1600" dirty="0">
                <a:latin typeface="Aharoni" panose="02010803020104030203" pitchFamily="2" charset="-79"/>
                <a:cs typeface="Aharoni" panose="02010803020104030203" pitchFamily="2" charset="-79"/>
              </a:rPr>
              <a:t>Amany joined current employer, Mondelēz International, in Mashreq &amp; Algeria on 2011 </a:t>
            </a:r>
            <a:r>
              <a:rPr lang="en-US" sz="1600" dirty="0" smtClean="0">
                <a:latin typeface="Aharoni" panose="02010803020104030203" pitchFamily="2" charset="-79"/>
                <a:cs typeface="Aharoni" panose="02010803020104030203" pitchFamily="2" charset="-79"/>
              </a:rPr>
              <a:t>Amany </a:t>
            </a:r>
            <a:r>
              <a:rPr lang="en-US" sz="1600" dirty="0">
                <a:latin typeface="Aharoni" panose="02010803020104030203" pitchFamily="2" charset="-79"/>
                <a:cs typeface="Aharoni" panose="02010803020104030203" pitchFamily="2" charset="-79"/>
              </a:rPr>
              <a:t>set up </a:t>
            </a:r>
            <a:endParaRPr lang="en-US" sz="1600" dirty="0" smtClean="0">
              <a:latin typeface="Aharoni" panose="02010803020104030203" pitchFamily="2" charset="-79"/>
              <a:cs typeface="Aharoni" panose="02010803020104030203" pitchFamily="2" charset="-79"/>
            </a:endParaRPr>
          </a:p>
          <a:p>
            <a:pPr marL="0" indent="0">
              <a:buNone/>
            </a:pPr>
            <a:r>
              <a:rPr lang="en-US" sz="1600" dirty="0" smtClean="0">
                <a:latin typeface="Aharoni" panose="02010803020104030203" pitchFamily="2" charset="-79"/>
                <a:cs typeface="Aharoni" panose="02010803020104030203" pitchFamily="2" charset="-79"/>
              </a:rPr>
              <a:t>new </a:t>
            </a:r>
            <a:r>
              <a:rPr lang="en-US" sz="1600" dirty="0">
                <a:latin typeface="Aharoni" panose="02010803020104030203" pitchFamily="2" charset="-79"/>
                <a:cs typeface="Aharoni" panose="02010803020104030203" pitchFamily="2" charset="-79"/>
              </a:rPr>
              <a:t>ways </a:t>
            </a:r>
            <a:r>
              <a:rPr lang="en-US" sz="1600" dirty="0" smtClean="0">
                <a:latin typeface="Aharoni" panose="02010803020104030203" pitchFamily="2" charset="-79"/>
                <a:cs typeface="Aharoni" panose="02010803020104030203" pitchFamily="2" charset="-79"/>
              </a:rPr>
              <a:t>of </a:t>
            </a:r>
            <a:r>
              <a:rPr lang="en-US" sz="1600" dirty="0">
                <a:latin typeface="Aharoni" panose="02010803020104030203" pitchFamily="2" charset="-79"/>
                <a:cs typeface="Aharoni" panose="02010803020104030203" pitchFamily="2" charset="-79"/>
              </a:rPr>
              <a:t>working through an organizational redesign that enabled a smooth transition and business </a:t>
            </a:r>
            <a:endParaRPr lang="en-US" sz="1600" dirty="0" smtClean="0">
              <a:latin typeface="Aharoni" panose="02010803020104030203" pitchFamily="2" charset="-79"/>
              <a:cs typeface="Aharoni" panose="02010803020104030203" pitchFamily="2" charset="-79"/>
            </a:endParaRPr>
          </a:p>
          <a:p>
            <a:pPr marL="0" indent="0">
              <a:buNone/>
            </a:pPr>
            <a:r>
              <a:rPr lang="en-US" sz="1600" dirty="0" smtClean="0">
                <a:latin typeface="Aharoni" panose="02010803020104030203" pitchFamily="2" charset="-79"/>
                <a:cs typeface="Aharoni" panose="02010803020104030203" pitchFamily="2" charset="-79"/>
              </a:rPr>
              <a:t>continuity</a:t>
            </a:r>
            <a:r>
              <a:rPr lang="en-US" sz="1600" dirty="0">
                <a:latin typeface="Aharoni" panose="02010803020104030203" pitchFamily="2" charset="-79"/>
                <a:cs typeface="Aharoni" panose="02010803020104030203" pitchFamily="2" charset="-79"/>
              </a:rPr>
              <a:t>. Via a full, transformation journey and culture building, Amany in her current capacity </a:t>
            </a:r>
            <a:r>
              <a:rPr lang="en-US" sz="1600" dirty="0" smtClean="0">
                <a:latin typeface="Aharoni" panose="02010803020104030203" pitchFamily="2" charset="-79"/>
                <a:cs typeface="Aharoni" panose="02010803020104030203" pitchFamily="2" charset="-79"/>
              </a:rPr>
              <a:t>has </a:t>
            </a:r>
            <a:r>
              <a:rPr lang="en-US" sz="1600" dirty="0">
                <a:latin typeface="Aharoni" panose="02010803020104030203" pitchFamily="2" charset="-79"/>
                <a:cs typeface="Aharoni" panose="02010803020104030203" pitchFamily="2" charset="-79"/>
              </a:rPr>
              <a:t>helped achieve the global </a:t>
            </a:r>
            <a:r>
              <a:rPr lang="en-US" sz="1600" dirty="0" err="1">
                <a:latin typeface="Aharoni" panose="02010803020104030203" pitchFamily="2" charset="-79"/>
                <a:cs typeface="Aharoni" panose="02010803020104030203" pitchFamily="2" charset="-79"/>
              </a:rPr>
              <a:t>Mondelez</a:t>
            </a:r>
            <a:r>
              <a:rPr lang="en-US" sz="1600" dirty="0">
                <a:latin typeface="Aharoni" panose="02010803020104030203" pitchFamily="2" charset="-79"/>
                <a:cs typeface="Aharoni" panose="02010803020104030203" pitchFamily="2" charset="-79"/>
              </a:rPr>
              <a:t> International goal of being a great place to work.</a:t>
            </a:r>
          </a:p>
          <a:p>
            <a:r>
              <a:rPr lang="en-US" sz="1600" dirty="0" smtClean="0">
                <a:latin typeface="Aharoni" panose="02010803020104030203" pitchFamily="2" charset="-79"/>
                <a:cs typeface="Aharoni" panose="02010803020104030203" pitchFamily="2" charset="-79"/>
              </a:rPr>
              <a:t>Amany </a:t>
            </a:r>
            <a:r>
              <a:rPr lang="en-US" sz="1600" dirty="0">
                <a:latin typeface="Aharoni" panose="02010803020104030203" pitchFamily="2" charset="-79"/>
                <a:cs typeface="Aharoni" panose="02010803020104030203" pitchFamily="2" charset="-79"/>
              </a:rPr>
              <a:t>started her career in the sales and Marketing domain, at Le Meridian hotel in Cairo in the Sales &amp; Marketing Department till she reaches the deputy to the Director of Sales &amp; Marketing and sales capability building. </a:t>
            </a:r>
            <a:endParaRPr lang="en-US" sz="1600" dirty="0" smtClean="0">
              <a:latin typeface="Aharoni" panose="02010803020104030203" pitchFamily="2" charset="-79"/>
              <a:cs typeface="Aharoni" panose="02010803020104030203" pitchFamily="2" charset="-79"/>
            </a:endParaRPr>
          </a:p>
          <a:p>
            <a:r>
              <a:rPr lang="en-US" sz="1600" dirty="0" smtClean="0">
                <a:latin typeface="Aharoni" panose="02010803020104030203" pitchFamily="2" charset="-79"/>
                <a:cs typeface="Aharoni" panose="02010803020104030203" pitchFamily="2" charset="-79"/>
              </a:rPr>
              <a:t>In </a:t>
            </a:r>
            <a:r>
              <a:rPr lang="en-US" sz="1600" dirty="0">
                <a:latin typeface="Aharoni" panose="02010803020104030203" pitchFamily="2" charset="-79"/>
                <a:cs typeface="Aharoni" panose="02010803020104030203" pitchFamily="2" charset="-79"/>
              </a:rPr>
              <a:t>a very high shift in career, she moved to more in depth within the Development &amp; HR, Amany moved to </a:t>
            </a:r>
            <a:r>
              <a:rPr lang="en-US" sz="1600" dirty="0" err="1">
                <a:latin typeface="Aharoni" panose="02010803020104030203" pitchFamily="2" charset="-79"/>
                <a:cs typeface="Aharoni" panose="02010803020104030203" pitchFamily="2" charset="-79"/>
              </a:rPr>
              <a:t>ProMark</a:t>
            </a:r>
            <a:r>
              <a:rPr lang="en-US" sz="1600" dirty="0">
                <a:latin typeface="Aharoni" panose="02010803020104030203" pitchFamily="2" charset="-79"/>
                <a:cs typeface="Aharoni" panose="02010803020104030203" pitchFamily="2" charset="-79"/>
              </a:rPr>
              <a:t> (Management &amp; HR consultants) as Business Development &amp; Operations Director, where she developed </a:t>
            </a:r>
            <a:r>
              <a:rPr lang="en-US" sz="1600" dirty="0" smtClean="0">
                <a:latin typeface="Aharoni" panose="02010803020104030203" pitchFamily="2" charset="-79"/>
                <a:cs typeface="Aharoni" panose="02010803020104030203" pitchFamily="2" charset="-79"/>
              </a:rPr>
              <a:t>training </a:t>
            </a:r>
            <a:r>
              <a:rPr lang="en-US" sz="1600" dirty="0">
                <a:latin typeface="Aharoni" panose="02010803020104030203" pitchFamily="2" charset="-79"/>
                <a:cs typeface="Aharoni" panose="02010803020104030203" pitchFamily="2" charset="-79"/>
              </a:rPr>
              <a:t>activities in the Middle East and beyond, and helped open markets. </a:t>
            </a:r>
            <a:r>
              <a:rPr lang="en-US" sz="1600" dirty="0" smtClean="0">
                <a:latin typeface="Aharoni" panose="02010803020104030203" pitchFamily="2" charset="-79"/>
                <a:cs typeface="Aharoni" panose="02010803020104030203" pitchFamily="2" charset="-79"/>
              </a:rPr>
              <a:t>Amany </a:t>
            </a:r>
            <a:r>
              <a:rPr lang="en-US" sz="1600" dirty="0">
                <a:latin typeface="Aharoni" panose="02010803020104030203" pitchFamily="2" charset="-79"/>
                <a:cs typeface="Aharoni" panose="02010803020104030203" pitchFamily="2" charset="-79"/>
              </a:rPr>
              <a:t>had a significant role </a:t>
            </a:r>
            <a:r>
              <a:rPr lang="en-US" sz="1600" dirty="0" smtClean="0">
                <a:latin typeface="Aharoni" panose="02010803020104030203" pitchFamily="2" charset="-79"/>
                <a:cs typeface="Aharoni" panose="02010803020104030203" pitchFamily="2" charset="-79"/>
              </a:rPr>
              <a:t>in </a:t>
            </a:r>
            <a:r>
              <a:rPr lang="en-US" sz="1600" dirty="0">
                <a:latin typeface="Aharoni" panose="02010803020104030203" pitchFamily="2" charset="-79"/>
                <a:cs typeface="Aharoni" panose="02010803020104030203" pitchFamily="2" charset="-79"/>
              </a:rPr>
              <a:t>the talent acquisition and sourcing arena, were she supported on full sourcing and selections campaigns for the 3 telecom companies in Egypt.</a:t>
            </a:r>
          </a:p>
          <a:p>
            <a:r>
              <a:rPr lang="en-US" sz="1600" dirty="0" smtClean="0">
                <a:latin typeface="Aharoni" panose="02010803020104030203" pitchFamily="2" charset="-79"/>
                <a:cs typeface="Aharoni" panose="02010803020104030203" pitchFamily="2" charset="-79"/>
              </a:rPr>
              <a:t> </a:t>
            </a:r>
            <a:r>
              <a:rPr lang="en-US" sz="1600" dirty="0">
                <a:latin typeface="Aharoni" panose="02010803020104030203" pitchFamily="2" charset="-79"/>
                <a:cs typeface="Aharoni" panose="02010803020104030203" pitchFamily="2" charset="-79"/>
              </a:rPr>
              <a:t>Amany has a wide exposure to different industries as Lafarge Titan Egypt where she joined them as the Group Human Resources Development Manager where she supported the implementation of a startup and turnaround strategy. Also, she worked for Pfizer Company as their HR manager for Egypt covering the BU sales field force, plant &amp; the animal health company where she was able to manage the culture change of a company with 40 years’ experience in the Egypt, </a:t>
            </a:r>
          </a:p>
          <a:p>
            <a:r>
              <a:rPr lang="en-US" sz="1600" dirty="0" smtClean="0">
                <a:latin typeface="Aharoni" panose="02010803020104030203" pitchFamily="2" charset="-79"/>
                <a:cs typeface="Aharoni" panose="02010803020104030203" pitchFamily="2" charset="-79"/>
              </a:rPr>
              <a:t>.</a:t>
            </a:r>
            <a:endParaRPr lang="en-US" sz="16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stretch>
            <a:fillRect/>
          </a:stretch>
        </p:blipFill>
        <p:spPr>
          <a:xfrm>
            <a:off x="10315575" y="220851"/>
            <a:ext cx="1646383" cy="1679387"/>
          </a:xfrm>
          <a:prstGeom prst="rect">
            <a:avLst/>
          </a:prstGeom>
        </p:spPr>
      </p:pic>
    </p:spTree>
    <p:extLst>
      <p:ext uri="{BB962C8B-B14F-4D97-AF65-F5344CB8AC3E}">
        <p14:creationId xmlns:p14="http://schemas.microsoft.com/office/powerpoint/2010/main" val="1779914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 y="310451"/>
            <a:ext cx="8757909" cy="1371600"/>
          </a:xfrm>
        </p:spPr>
        <p:txBody>
          <a:bodyPr>
            <a:noAutofit/>
          </a:bodyPr>
          <a:lstStyle/>
          <a:p>
            <a:r>
              <a:rPr lang="en-US" sz="2800" b="1" dirty="0" smtClean="0"/>
              <a:t>Amany </a:t>
            </a:r>
            <a:r>
              <a:rPr lang="en-US" sz="2800" b="1" dirty="0" err="1"/>
              <a:t>Shehata</a:t>
            </a:r>
            <a:r>
              <a:rPr lang="en-US" sz="3200" b="1" dirty="0"/>
              <a:t/>
            </a:r>
            <a:br>
              <a:rPr lang="en-US" sz="3200" b="1" dirty="0"/>
            </a:br>
            <a:r>
              <a:rPr lang="en-US" sz="2400" b="1" dirty="0"/>
              <a:t>Human Resources Solution &amp; Transformation Lead </a:t>
            </a:r>
            <a:r>
              <a:rPr lang="en-US" sz="2400" b="1" dirty="0" smtClean="0"/>
              <a:t>EEMEA, </a:t>
            </a:r>
            <a:r>
              <a:rPr lang="en-US" sz="2400" b="1" dirty="0" err="1"/>
              <a:t>Mondelez</a:t>
            </a:r>
            <a:r>
              <a:rPr lang="en-US" sz="2400" b="1" dirty="0"/>
              <a:t> </a:t>
            </a:r>
            <a:r>
              <a:rPr lang="en-US" sz="2400" b="1" dirty="0" smtClean="0"/>
              <a:t>International, UAE, Food Production</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227536" y="1400177"/>
            <a:ext cx="10120313" cy="4720590"/>
          </a:xfrm>
        </p:spPr>
        <p:txBody>
          <a:bodyPr>
            <a:noAutofit/>
          </a:bodyPr>
          <a:lstStyle/>
          <a:p>
            <a:r>
              <a:rPr lang="en-US" sz="1600" dirty="0">
                <a:latin typeface="Aharoni" panose="02010803020104030203" pitchFamily="2" charset="-79"/>
                <a:cs typeface="Aharoni" panose="02010803020104030203" pitchFamily="2" charset="-79"/>
              </a:rPr>
              <a:t>Amany worked at Schneider Electric, as Human Resources &amp; Internal Communications Director </a:t>
            </a:r>
            <a:r>
              <a:rPr lang="en-US" sz="1600" dirty="0" smtClean="0">
                <a:latin typeface="Aharoni" panose="02010803020104030203" pitchFamily="2" charset="-79"/>
                <a:cs typeface="Aharoni" panose="02010803020104030203" pitchFamily="2" charset="-79"/>
              </a:rPr>
              <a:t>for</a:t>
            </a:r>
          </a:p>
          <a:p>
            <a:pPr marL="0" indent="0">
              <a:buNone/>
            </a:pPr>
            <a:r>
              <a:rPr lang="en-US" sz="1600" dirty="0" smtClean="0">
                <a:latin typeface="Aharoni" panose="02010803020104030203" pitchFamily="2" charset="-79"/>
                <a:cs typeface="Aharoni" panose="02010803020104030203" pitchFamily="2" charset="-79"/>
              </a:rPr>
              <a:t> </a:t>
            </a:r>
            <a:r>
              <a:rPr lang="en-US" sz="1600" dirty="0">
                <a:latin typeface="Aharoni" panose="02010803020104030203" pitchFamily="2" charset="-79"/>
                <a:cs typeface="Aharoni" panose="02010803020104030203" pitchFamily="2" charset="-79"/>
              </a:rPr>
              <a:t>North &amp; East Africa. There, she supported the company's mission and business objectives by developing and promoting HR processes and strategies, contributing positively to company results. She developed projects for junior engineers and the community through technical skills-learning in government apprentice schools, talent management, career advice and leadership competencies, in addition to the establishment of the Schneider Academy. She then joined Kraft Foods.</a:t>
            </a:r>
          </a:p>
          <a:p>
            <a:r>
              <a:rPr lang="en-US" sz="1600" dirty="0">
                <a:latin typeface="Aharoni" panose="02010803020104030203" pitchFamily="2" charset="-79"/>
                <a:cs typeface="Aharoni" panose="02010803020104030203" pitchFamily="2" charset="-79"/>
              </a:rPr>
              <a:t>Amany holds a DBA in Culture transformation and change management and has a very good experience in management </a:t>
            </a:r>
            <a:r>
              <a:rPr lang="en-US" sz="1600" dirty="0" smtClean="0">
                <a:latin typeface="Aharoni" panose="02010803020104030203" pitchFamily="2" charset="-79"/>
                <a:cs typeface="Aharoni" panose="02010803020104030203" pitchFamily="2" charset="-79"/>
              </a:rPr>
              <a:t>consultancy </a:t>
            </a:r>
            <a:r>
              <a:rPr lang="en-US" sz="1600" dirty="0">
                <a:latin typeface="Aharoni" panose="02010803020104030203" pitchFamily="2" charset="-79"/>
                <a:cs typeface="Aharoni" panose="02010803020104030203" pitchFamily="2" charset="-79"/>
              </a:rPr>
              <a:t>&amp; </a:t>
            </a:r>
            <a:r>
              <a:rPr lang="en-US" sz="1600" dirty="0" smtClean="0">
                <a:latin typeface="Aharoni" panose="02010803020104030203" pitchFamily="2" charset="-79"/>
                <a:cs typeface="Aharoni" panose="02010803020104030203" pitchFamily="2" charset="-79"/>
              </a:rPr>
              <a:t>training</a:t>
            </a:r>
          </a:p>
          <a:p>
            <a:r>
              <a:rPr lang="en-US" sz="1600" dirty="0" smtClean="0">
                <a:latin typeface="Aharoni" panose="02010803020104030203" pitchFamily="2" charset="-79"/>
                <a:cs typeface="Aharoni" panose="02010803020104030203" pitchFamily="2" charset="-79"/>
              </a:rPr>
              <a:t>She is a Single Mom with two Sons and a beautiful Granddaughter. Her greatest support is her </a:t>
            </a:r>
            <a:r>
              <a:rPr lang="en-US" sz="1600" dirty="0">
                <a:latin typeface="Aharoni" panose="02010803020104030203" pitchFamily="2" charset="-79"/>
                <a:cs typeface="Aharoni" panose="02010803020104030203" pitchFamily="2" charset="-79"/>
              </a:rPr>
              <a:t>mother </a:t>
            </a:r>
            <a:r>
              <a:rPr lang="en-US" sz="1600" dirty="0" smtClean="0">
                <a:latin typeface="Aharoni" panose="02010803020104030203" pitchFamily="2" charset="-79"/>
                <a:cs typeface="Aharoni" panose="02010803020104030203" pitchFamily="2" charset="-79"/>
              </a:rPr>
              <a:t>who is a psychology professor</a:t>
            </a:r>
            <a:endParaRPr lang="en-US" sz="16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stretch>
            <a:fillRect/>
          </a:stretch>
        </p:blipFill>
        <p:spPr>
          <a:xfrm>
            <a:off x="10315575" y="220851"/>
            <a:ext cx="1646383" cy="1679387"/>
          </a:xfrm>
          <a:prstGeom prst="rect">
            <a:avLst/>
          </a:prstGeom>
        </p:spPr>
      </p:pic>
    </p:spTree>
    <p:extLst>
      <p:ext uri="{BB962C8B-B14F-4D97-AF65-F5344CB8AC3E}">
        <p14:creationId xmlns:p14="http://schemas.microsoft.com/office/powerpoint/2010/main" val="3720178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29776" y="237863"/>
            <a:ext cx="2277072" cy="1890975"/>
          </a:xfrm>
          <a:prstGeom prst="rect">
            <a:avLst/>
          </a:prstGeom>
        </p:spPr>
      </p:pic>
      <p:sp>
        <p:nvSpPr>
          <p:cNvPr id="2" name="Title 1"/>
          <p:cNvSpPr>
            <a:spLocks noGrp="1"/>
          </p:cNvSpPr>
          <p:nvPr>
            <p:ph type="title"/>
          </p:nvPr>
        </p:nvSpPr>
        <p:spPr>
          <a:xfrm>
            <a:off x="204788" y="384335"/>
            <a:ext cx="10058400" cy="1371600"/>
          </a:xfrm>
        </p:spPr>
        <p:txBody>
          <a:bodyPr>
            <a:normAutofit/>
          </a:bodyPr>
          <a:lstStyle/>
          <a:p>
            <a:r>
              <a:rPr lang="en-US" sz="3600" b="1" dirty="0" err="1" smtClean="0"/>
              <a:t>Ms.Joanne</a:t>
            </a:r>
            <a:r>
              <a:rPr lang="en-US" sz="3600" b="1" dirty="0" smtClean="0"/>
              <a:t> </a:t>
            </a:r>
            <a:r>
              <a:rPr lang="en-US" sz="3600" b="1" dirty="0" err="1" smtClean="0"/>
              <a:t>McSheffery</a:t>
            </a:r>
            <a:r>
              <a:rPr lang="en-US" sz="3600" b="1" dirty="0"/>
              <a:t/>
            </a:r>
            <a:br>
              <a:rPr lang="en-US" sz="3600" b="1" dirty="0"/>
            </a:br>
            <a:r>
              <a:rPr lang="en-US" sz="3600" b="1" dirty="0" smtClean="0"/>
              <a:t>Chief </a:t>
            </a:r>
            <a:r>
              <a:rPr lang="en-US" sz="3600" b="1" dirty="0"/>
              <a:t>Technology </a:t>
            </a:r>
            <a:r>
              <a:rPr lang="en-US" sz="3600" b="1" dirty="0" smtClean="0"/>
              <a:t>Officer, </a:t>
            </a:r>
            <a:r>
              <a:rPr lang="en-US" sz="3600" b="1" dirty="0" err="1" smtClean="0"/>
              <a:t>Silah</a:t>
            </a:r>
            <a:r>
              <a:rPr lang="en-US" sz="3600" b="1" dirty="0" smtClean="0"/>
              <a:t> </a:t>
            </a:r>
            <a:r>
              <a:rPr lang="en-US" sz="3600" b="1" dirty="0"/>
              <a:t>Gulf</a:t>
            </a:r>
          </a:p>
        </p:txBody>
      </p:sp>
      <p:sp>
        <p:nvSpPr>
          <p:cNvPr id="3" name="Content Placeholder 2"/>
          <p:cNvSpPr>
            <a:spLocks noGrp="1"/>
          </p:cNvSpPr>
          <p:nvPr>
            <p:ph idx="1"/>
          </p:nvPr>
        </p:nvSpPr>
        <p:spPr>
          <a:xfrm>
            <a:off x="245099" y="1547923"/>
            <a:ext cx="11661749" cy="4071938"/>
          </a:xfrm>
        </p:spPr>
        <p:txBody>
          <a:bodyPr vert="horz" lIns="91440" tIns="45720" rIns="91440" bIns="45720" rtlCol="0">
            <a:noAutofit/>
          </a:bodyPr>
          <a:lstStyle/>
          <a:p>
            <a:r>
              <a:rPr lang="en-US" sz="2400" dirty="0" smtClean="0">
                <a:latin typeface="Aparajita" panose="020B0604020202020204" pitchFamily="34" charset="0"/>
                <a:cs typeface="Aparajita" panose="020B0604020202020204" pitchFamily="34" charset="0"/>
              </a:rPr>
              <a:t>With </a:t>
            </a:r>
            <a:r>
              <a:rPr lang="en-US" sz="2400" dirty="0">
                <a:latin typeface="Aparajita" panose="020B0604020202020204" pitchFamily="34" charset="0"/>
                <a:cs typeface="Aparajita" panose="020B0604020202020204" pitchFamily="34" charset="0"/>
              </a:rPr>
              <a:t>over 15 years cross functional international experience across various </a:t>
            </a:r>
            <a:r>
              <a:rPr lang="en-US" sz="2400" dirty="0" smtClean="0">
                <a:latin typeface="Aparajita" panose="020B0604020202020204" pitchFamily="34" charset="0"/>
                <a:cs typeface="Aparajita" panose="020B0604020202020204" pitchFamily="34" charset="0"/>
              </a:rPr>
              <a:t>domains</a:t>
            </a:r>
            <a:br>
              <a:rPr lang="en-US" sz="2400" dirty="0" smtClean="0">
                <a:latin typeface="Aparajita" panose="020B0604020202020204" pitchFamily="34" charset="0"/>
                <a:cs typeface="Aparajita" panose="020B0604020202020204" pitchFamily="34" charset="0"/>
              </a:rPr>
            </a:br>
            <a:r>
              <a:rPr lang="en-US" sz="2400" dirty="0" smtClean="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(IT </a:t>
            </a:r>
            <a:r>
              <a:rPr lang="en-US" sz="2400" dirty="0">
                <a:latin typeface="Aparajita" panose="020B0604020202020204" pitchFamily="34" charset="0"/>
                <a:cs typeface="Aparajita" panose="020B0604020202020204" pitchFamily="34" charset="0"/>
              </a:rPr>
              <a:t>Infrastructure Services, Telecommunications, &amp; </a:t>
            </a:r>
            <a:r>
              <a:rPr lang="en-US" sz="2400" dirty="0" smtClean="0">
                <a:latin typeface="Aparajita" panose="020B0604020202020204" pitchFamily="34" charset="0"/>
                <a:cs typeface="Aparajita" panose="020B0604020202020204" pitchFamily="34" charset="0"/>
              </a:rPr>
              <a:t>Virtualization), </a:t>
            </a:r>
            <a:r>
              <a:rPr lang="en-US" sz="2400" dirty="0">
                <a:latin typeface="Aparajita" panose="020B0604020202020204" pitchFamily="34" charset="0"/>
                <a:cs typeface="Aparajita" panose="020B0604020202020204" pitchFamily="34" charset="0"/>
              </a:rPr>
              <a:t>Jo </a:t>
            </a:r>
            <a:r>
              <a:rPr lang="en-US" sz="2400" dirty="0" err="1">
                <a:latin typeface="Aparajita" panose="020B0604020202020204" pitchFamily="34" charset="0"/>
                <a:cs typeface="Aparajita" panose="020B0604020202020204" pitchFamily="34" charset="0"/>
              </a:rPr>
              <a:t>O’Flynn</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has</a:t>
            </a:r>
            <a:br>
              <a:rPr lang="en-US" sz="2400" dirty="0" smtClean="0">
                <a:latin typeface="Aparajita" panose="020B0604020202020204" pitchFamily="34" charset="0"/>
                <a:cs typeface="Aparajita" panose="020B0604020202020204" pitchFamily="34" charset="0"/>
              </a:rPr>
            </a:br>
            <a:r>
              <a:rPr lang="en-US" sz="2400" dirty="0" smtClean="0">
                <a:latin typeface="Aparajita" panose="020B0604020202020204" pitchFamily="34" charset="0"/>
                <a:cs typeface="Aparajita" panose="020B0604020202020204" pitchFamily="34" charset="0"/>
              </a:rPr>
              <a:t>extensive</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skills </a:t>
            </a:r>
            <a:r>
              <a:rPr lang="en-US" sz="2400" dirty="0">
                <a:latin typeface="Aparajita" panose="020B0604020202020204" pitchFamily="34" charset="0"/>
                <a:cs typeface="Aparajita" panose="020B0604020202020204" pitchFamily="34" charset="0"/>
              </a:rPr>
              <a:t>in building and leading teams to deliver world class technology </a:t>
            </a:r>
            <a:r>
              <a:rPr lang="en-US" sz="2400" dirty="0" smtClean="0">
                <a:latin typeface="Aparajita" panose="020B0604020202020204" pitchFamily="34" charset="0"/>
                <a:cs typeface="Aparajita" panose="020B0604020202020204" pitchFamily="34" charset="0"/>
              </a:rPr>
              <a:t>solutions. </a:t>
            </a:r>
            <a:r>
              <a:rPr lang="en-US" sz="2400" dirty="0">
                <a:latin typeface="Aparajita" panose="020B0604020202020204" pitchFamily="34" charset="0"/>
                <a:cs typeface="Aparajita" panose="020B0604020202020204" pitchFamily="34" charset="0"/>
              </a:rPr>
              <a:t>She has successfully delivered solutions across many vertical markets including Banking, Finance and automotive where she has delivered numerous large-scale technology (applications &amp; Infrastructure) deployments, demonstrating success in directing business transformations globally</a:t>
            </a:r>
            <a:r>
              <a:rPr lang="en-US" sz="2400" dirty="0" smtClean="0">
                <a:latin typeface="Aparajita" panose="020B0604020202020204" pitchFamily="34" charset="0"/>
                <a:cs typeface="Aparajita" panose="020B0604020202020204" pitchFamily="34" charset="0"/>
              </a:rPr>
              <a:t>. Prior </a:t>
            </a:r>
            <a:r>
              <a:rPr lang="en-US" sz="2400" dirty="0">
                <a:latin typeface="Aparajita" panose="020B0604020202020204" pitchFamily="34" charset="0"/>
                <a:cs typeface="Aparajita" panose="020B0604020202020204" pitchFamily="34" charset="0"/>
              </a:rPr>
              <a:t>to working at </a:t>
            </a:r>
            <a:r>
              <a:rPr lang="en-US" sz="2400" dirty="0" err="1">
                <a:latin typeface="Aparajita" panose="020B0604020202020204" pitchFamily="34" charset="0"/>
                <a:cs typeface="Aparajita" panose="020B0604020202020204" pitchFamily="34" charset="0"/>
              </a:rPr>
              <a:t>Silah</a:t>
            </a:r>
            <a:r>
              <a:rPr lang="en-US" sz="2400" dirty="0">
                <a:latin typeface="Aparajita" panose="020B0604020202020204" pitchFamily="34" charset="0"/>
                <a:cs typeface="Aparajita" panose="020B0604020202020204" pitchFamily="34" charset="0"/>
              </a:rPr>
              <a:t> Jo was IT Manager at Merchants, a leading BPO solution provider where her role involved designing and delivering integrated Contact Centre solutions to a wide range of customers. Her previous roles also include service desk Manager at Peugeot, </a:t>
            </a:r>
            <a:r>
              <a:rPr lang="en-US" sz="2400" dirty="0" err="1">
                <a:latin typeface="Aparajita" panose="020B0604020202020204" pitchFamily="34" charset="0"/>
                <a:cs typeface="Aparajita" panose="020B0604020202020204" pitchFamily="34" charset="0"/>
              </a:rPr>
              <a:t>Cemex</a:t>
            </a:r>
            <a:r>
              <a:rPr lang="en-US" sz="2400" dirty="0">
                <a:latin typeface="Aparajita" panose="020B0604020202020204" pitchFamily="34" charset="0"/>
                <a:cs typeface="Aparajita" panose="020B0604020202020204" pitchFamily="34" charset="0"/>
              </a:rPr>
              <a:t> and FRM. Prior to this Jo was working as a lead technical engineer with hands on expertise in VOIP networks, Microsoft applications &amp; programming. Jo has vast experience in technology and business domains and has accomplished several awards through her career including Best Contact Centre Platform in the Middle East 2012 &amp; 2013.</a:t>
            </a:r>
          </a:p>
          <a:p>
            <a:r>
              <a:rPr lang="en-US" sz="2400" dirty="0">
                <a:latin typeface="Aparajita" panose="020B0604020202020204" pitchFamily="34" charset="0"/>
                <a:cs typeface="Aparajita" panose="020B0604020202020204" pitchFamily="34" charset="0"/>
              </a:rPr>
              <a:t>As the Chief Technology Officer of an IT enabled Service Company, Jo’s role is vital for the seamless operations of the company through a robust technological backend support system, ensuring maximum client satisfaction.</a:t>
            </a:r>
          </a:p>
        </p:txBody>
      </p:sp>
    </p:spTree>
    <p:extLst>
      <p:ext uri="{BB962C8B-B14F-4D97-AF65-F5344CB8AC3E}">
        <p14:creationId xmlns:p14="http://schemas.microsoft.com/office/powerpoint/2010/main" val="2635297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29776" y="237863"/>
            <a:ext cx="2277072" cy="1890975"/>
          </a:xfrm>
          <a:prstGeom prst="rect">
            <a:avLst/>
          </a:prstGeom>
        </p:spPr>
      </p:pic>
      <p:sp>
        <p:nvSpPr>
          <p:cNvPr id="2" name="Title 1"/>
          <p:cNvSpPr>
            <a:spLocks noGrp="1"/>
          </p:cNvSpPr>
          <p:nvPr>
            <p:ph type="title"/>
          </p:nvPr>
        </p:nvSpPr>
        <p:spPr>
          <a:xfrm>
            <a:off x="204788" y="384335"/>
            <a:ext cx="10058400" cy="1371600"/>
          </a:xfrm>
        </p:spPr>
        <p:txBody>
          <a:bodyPr>
            <a:normAutofit/>
          </a:bodyPr>
          <a:lstStyle/>
          <a:p>
            <a:r>
              <a:rPr lang="en-US" sz="3600" b="1" dirty="0" err="1" smtClean="0"/>
              <a:t>Ms.Joanne</a:t>
            </a:r>
            <a:r>
              <a:rPr lang="en-US" sz="3600" b="1" dirty="0" smtClean="0"/>
              <a:t> </a:t>
            </a:r>
            <a:r>
              <a:rPr lang="en-US" sz="3600" b="1" dirty="0" err="1" smtClean="0"/>
              <a:t>McSheffery</a:t>
            </a:r>
            <a:r>
              <a:rPr lang="en-US" sz="3600" b="1" dirty="0"/>
              <a:t/>
            </a:r>
            <a:br>
              <a:rPr lang="en-US" sz="3600" b="1" dirty="0"/>
            </a:br>
            <a:r>
              <a:rPr lang="en-US" sz="3600" b="1" dirty="0" smtClean="0"/>
              <a:t>Chief </a:t>
            </a:r>
            <a:r>
              <a:rPr lang="en-US" sz="3600" b="1" dirty="0"/>
              <a:t>Technology </a:t>
            </a:r>
            <a:r>
              <a:rPr lang="en-US" sz="3600" b="1" dirty="0" smtClean="0"/>
              <a:t>Officer, Cont’d</a:t>
            </a:r>
            <a:endParaRPr lang="en-US" sz="3600" b="1" dirty="0"/>
          </a:p>
        </p:txBody>
      </p:sp>
      <p:sp>
        <p:nvSpPr>
          <p:cNvPr id="3" name="Content Placeholder 2"/>
          <p:cNvSpPr>
            <a:spLocks noGrp="1"/>
          </p:cNvSpPr>
          <p:nvPr>
            <p:ph idx="1"/>
          </p:nvPr>
        </p:nvSpPr>
        <p:spPr>
          <a:xfrm>
            <a:off x="245097" y="2128838"/>
            <a:ext cx="11661752" cy="4071938"/>
          </a:xfrm>
        </p:spPr>
        <p:txBody>
          <a:bodyPr vert="horz" lIns="91440" tIns="45720" rIns="91440" bIns="45720" rtlCol="0">
            <a:noAutofit/>
          </a:bodyPr>
          <a:lstStyle/>
          <a:p>
            <a:pPr algn="just"/>
            <a:r>
              <a:rPr lang="en-US" sz="2400" dirty="0" smtClean="0">
                <a:latin typeface="Aparajita" panose="020B0604020202020204" pitchFamily="34" charset="0"/>
                <a:cs typeface="Aparajita" panose="020B0604020202020204" pitchFamily="34" charset="0"/>
              </a:rPr>
              <a:t>As </a:t>
            </a:r>
            <a:r>
              <a:rPr lang="en-US" sz="2400" dirty="0">
                <a:latin typeface="Aparajita" panose="020B0604020202020204" pitchFamily="34" charset="0"/>
                <a:cs typeface="Aparajita" panose="020B0604020202020204" pitchFamily="34" charset="0"/>
              </a:rPr>
              <a:t>the Chief Technology Officer of an IT enabled Service Company, Jo’s role is vital for the seamless operations of the company through a robust technological backend support system, ensuring maximum client satisfaction</a:t>
            </a:r>
            <a:r>
              <a:rPr lang="en-US" sz="2400" dirty="0" smtClean="0">
                <a:latin typeface="Aparajita" panose="020B0604020202020204" pitchFamily="34" charset="0"/>
                <a:cs typeface="Aparajita" panose="020B0604020202020204" pitchFamily="34" charset="0"/>
              </a:rPr>
              <a:t>.</a:t>
            </a:r>
          </a:p>
          <a:p>
            <a:pPr algn="just"/>
            <a:r>
              <a:rPr lang="en-US" sz="2400" dirty="0" smtClean="0">
                <a:latin typeface="Aparajita" panose="020B0604020202020204" pitchFamily="34" charset="0"/>
                <a:cs typeface="Aparajita" panose="020B0604020202020204" pitchFamily="34" charset="0"/>
              </a:rPr>
              <a:t>She stated that women success is contingent on their ability to achieve work-life balance; she added that women with families operate with a constant guilt feeling.</a:t>
            </a:r>
          </a:p>
          <a:p>
            <a:pPr algn="just"/>
            <a:r>
              <a:rPr lang="en-US" sz="2400" dirty="0" smtClean="0">
                <a:latin typeface="Aparajita" panose="020B0604020202020204" pitchFamily="34" charset="0"/>
                <a:cs typeface="Aparajita" panose="020B0604020202020204" pitchFamily="34" charset="0"/>
              </a:rPr>
              <a:t>Some of her words &amp; recommendations to future women leaders were as follows: </a:t>
            </a:r>
          </a:p>
          <a:p>
            <a:pPr marL="0" indent="0" algn="ctr">
              <a:buNone/>
            </a:pPr>
            <a:r>
              <a:rPr lang="en-US" sz="2800" b="1" i="1" dirty="0" smtClean="0">
                <a:latin typeface="Aparajita" panose="020B0604020202020204" pitchFamily="34" charset="0"/>
                <a:cs typeface="Aparajita" panose="020B0604020202020204" pitchFamily="34" charset="0"/>
              </a:rPr>
              <a:t>“we all struggle to be perfect”</a:t>
            </a:r>
          </a:p>
          <a:p>
            <a:pPr marL="0" indent="0" algn="ctr">
              <a:buNone/>
            </a:pPr>
            <a:r>
              <a:rPr lang="en-US" sz="2800" b="1" i="1" dirty="0" smtClean="0">
                <a:latin typeface="Aparajita" panose="020B0604020202020204" pitchFamily="34" charset="0"/>
                <a:cs typeface="Aparajita" panose="020B0604020202020204" pitchFamily="34" charset="0"/>
              </a:rPr>
              <a:t>“I am successful because I just wanted to be noticed”</a:t>
            </a:r>
          </a:p>
          <a:p>
            <a:pPr marL="0" indent="0" algn="ctr">
              <a:buNone/>
            </a:pPr>
            <a:r>
              <a:rPr lang="en-US" sz="2800" b="1" i="1" dirty="0" smtClean="0">
                <a:latin typeface="Aparajita" panose="020B0604020202020204" pitchFamily="34" charset="0"/>
                <a:cs typeface="Aparajita" panose="020B0604020202020204" pitchFamily="34" charset="0"/>
              </a:rPr>
              <a:t>“You have to move forward to be able to achieve something”</a:t>
            </a:r>
          </a:p>
          <a:p>
            <a:pPr algn="just"/>
            <a:endParaRPr lang="en-US"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597249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70647"/>
            <a:ext cx="10348725" cy="1371600"/>
          </a:xfrm>
        </p:spPr>
        <p:txBody>
          <a:bodyPr>
            <a:noAutofit/>
          </a:bodyPr>
          <a:lstStyle/>
          <a:p>
            <a:r>
              <a:rPr lang="en-US" sz="3600" b="1" dirty="0" err="1" smtClean="0"/>
              <a:t>Ms.Nada</a:t>
            </a:r>
            <a:r>
              <a:rPr lang="en-US" sz="3600" b="1" dirty="0" smtClean="0"/>
              <a:t> </a:t>
            </a:r>
            <a:r>
              <a:rPr lang="en-US" sz="3600" b="1" dirty="0" err="1" smtClean="0"/>
              <a:t>AlMarhoon</a:t>
            </a:r>
            <a:r>
              <a:rPr lang="en-US" sz="3600" b="1" dirty="0"/>
              <a:t/>
            </a:r>
            <a:br>
              <a:rPr lang="en-US" sz="3600" b="1" dirty="0"/>
            </a:br>
            <a:r>
              <a:rPr lang="en-US" sz="3200" b="1" dirty="0"/>
              <a:t>Managing </a:t>
            </a:r>
            <a:r>
              <a:rPr lang="en-US" sz="3200" b="1" dirty="0" smtClean="0"/>
              <a:t>Director, Elite </a:t>
            </a:r>
            <a:r>
              <a:rPr lang="en-US" sz="3200" b="1" dirty="0"/>
              <a:t>Talents for </a:t>
            </a:r>
            <a:r>
              <a:rPr lang="en-US" sz="3200" b="1" dirty="0" smtClean="0"/>
              <a:t>Recruitment</a:t>
            </a:r>
            <a:endParaRPr lang="en-US" sz="3200" b="1" dirty="0"/>
          </a:p>
        </p:txBody>
      </p:sp>
      <p:sp>
        <p:nvSpPr>
          <p:cNvPr id="3" name="Content Placeholder 2"/>
          <p:cNvSpPr>
            <a:spLocks noGrp="1"/>
          </p:cNvSpPr>
          <p:nvPr>
            <p:ph idx="1"/>
          </p:nvPr>
        </p:nvSpPr>
        <p:spPr>
          <a:xfrm>
            <a:off x="285749" y="1976718"/>
            <a:ext cx="9524813" cy="4894729"/>
          </a:xfrm>
        </p:spPr>
        <p:txBody>
          <a:bodyPr>
            <a:noAutofit/>
          </a:bodyPr>
          <a:lstStyle/>
          <a:p>
            <a:pPr algn="just"/>
            <a:r>
              <a:rPr lang="en-US" b="1" dirty="0" smtClean="0"/>
              <a:t>Managing </a:t>
            </a:r>
            <a:r>
              <a:rPr lang="en-US" b="1" dirty="0"/>
              <a:t>Director at Elite Talents for Recruitment (Saudi Arabia and UAE Offices) we believe in “Empowering </a:t>
            </a:r>
            <a:r>
              <a:rPr lang="en-US" b="1" dirty="0" err="1"/>
              <a:t>Saudization</a:t>
            </a:r>
            <a:r>
              <a:rPr lang="en-US" b="1" dirty="0"/>
              <a:t>”</a:t>
            </a:r>
          </a:p>
          <a:p>
            <a:pPr algn="just"/>
            <a:r>
              <a:rPr lang="en-US" b="1" dirty="0"/>
              <a:t>Nada </a:t>
            </a:r>
            <a:r>
              <a:rPr lang="en-US" b="1" dirty="0" err="1"/>
              <a:t>AlMarhoon</a:t>
            </a:r>
            <a:r>
              <a:rPr lang="en-US" b="1" dirty="0"/>
              <a:t> holds a degree from the King Saud University, as well as an international degree from Concordia University, Canada. </a:t>
            </a:r>
          </a:p>
          <a:p>
            <a:pPr algn="just"/>
            <a:r>
              <a:rPr lang="en-US" b="1" dirty="0"/>
              <a:t>With 15 years of solid experience in the fields of marketing and public relations with several multinational companies across GCC, Nada has been the first Saudi female to be appointed as VP for Siemens in Saudi Arabia, with that in mind she is confident she can help Saudi professionals to achieve their goals in their careers. </a:t>
            </a:r>
          </a:p>
          <a:p>
            <a:pPr algn="just"/>
            <a:r>
              <a:rPr lang="en-US" b="1" dirty="0"/>
              <a:t>Through her realization of the gap between private sectors in Saudi and qualified Saudis was the driving force behind her raising concern on </a:t>
            </a:r>
            <a:r>
              <a:rPr lang="en-US" b="1" dirty="0" err="1"/>
              <a:t>Saudization</a:t>
            </a:r>
            <a:r>
              <a:rPr lang="en-US" b="1" dirty="0"/>
              <a:t> matter. This is what ultimately led to her vision of establishing Elite Talents for Recruitment, focusing on recruiting qualified Saudis.</a:t>
            </a:r>
          </a:p>
          <a:p>
            <a:pPr algn="just"/>
            <a:r>
              <a:rPr lang="en-US" b="1" dirty="0"/>
              <a:t>Elite Talent has managed to attain a very prestigious clients throughout different sectors in the kingdom. </a:t>
            </a:r>
          </a:p>
          <a:p>
            <a:pPr marL="0" indent="0" algn="just">
              <a:buNone/>
            </a:pPr>
            <a:r>
              <a:rPr lang="en-US" b="1" dirty="0"/>
              <a:t> </a:t>
            </a:r>
            <a:endParaRPr lang="en-US" dirty="0"/>
          </a:p>
          <a:p>
            <a:pPr marL="0" indent="0" algn="just">
              <a:buNone/>
            </a:pPr>
            <a:endParaRPr lang="en-US" dirty="0"/>
          </a:p>
        </p:txBody>
      </p:sp>
      <p:pic>
        <p:nvPicPr>
          <p:cNvPr id="2054" name="Picture 6" descr="Nada Almarh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63" y="1842247"/>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42867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Women In Business</a:t>
            </a:r>
            <a:endParaRPr lang="en-US" dirty="0"/>
          </a:p>
        </p:txBody>
      </p:sp>
      <p:sp>
        <p:nvSpPr>
          <p:cNvPr id="3" name="Content Placeholder 2"/>
          <p:cNvSpPr>
            <a:spLocks noGrp="1"/>
          </p:cNvSpPr>
          <p:nvPr>
            <p:ph idx="1"/>
          </p:nvPr>
        </p:nvSpPr>
        <p:spPr>
          <a:xfrm>
            <a:off x="614363" y="2103120"/>
            <a:ext cx="10510837" cy="3931920"/>
          </a:xfrm>
        </p:spPr>
        <p:txBody>
          <a:bodyPr>
            <a:normAutofit/>
          </a:bodyPr>
          <a:lstStyle/>
          <a:p>
            <a:pPr algn="just"/>
            <a:r>
              <a:rPr lang="en-US" dirty="0"/>
              <a:t>In today's world, female representation in all aspects of life (professional, volunteer, even household) can no longer be overlooked or </a:t>
            </a:r>
            <a:r>
              <a:rPr lang="en-US" dirty="0" smtClean="0"/>
              <a:t>marginalized</a:t>
            </a:r>
          </a:p>
          <a:p>
            <a:pPr algn="just"/>
            <a:r>
              <a:rPr lang="en-US" dirty="0" smtClean="0"/>
              <a:t>Yet </a:t>
            </a:r>
            <a:r>
              <a:rPr lang="en-US" dirty="0"/>
              <a:t>in some areas </a:t>
            </a:r>
            <a:r>
              <a:rPr lang="en-US" dirty="0" smtClean="0"/>
              <a:t>there are still </a:t>
            </a:r>
            <a:r>
              <a:rPr lang="en-US" dirty="0"/>
              <a:t>old-fashioned taboos, customs, stereotypes, traditions, and cultural influences </a:t>
            </a:r>
            <a:r>
              <a:rPr lang="en-US" dirty="0" smtClean="0"/>
              <a:t>that are </a:t>
            </a:r>
            <a:r>
              <a:rPr lang="en-US" dirty="0"/>
              <a:t>still governing the society.  </a:t>
            </a:r>
            <a:endParaRPr lang="en-US" dirty="0" smtClean="0"/>
          </a:p>
          <a:p>
            <a:pPr algn="just"/>
            <a:r>
              <a:rPr lang="en-US" dirty="0" smtClean="0"/>
              <a:t>Social, Cultural and Organizational factors</a:t>
            </a:r>
          </a:p>
          <a:p>
            <a:pPr algn="just"/>
            <a:r>
              <a:rPr lang="en-US" dirty="0" smtClean="0"/>
              <a:t>We can still hear top level executives saying </a:t>
            </a:r>
          </a:p>
          <a:p>
            <a:pPr algn="ctr"/>
            <a:endParaRPr lang="en-US" b="1" i="1" dirty="0"/>
          </a:p>
          <a:p>
            <a:pPr marL="0" indent="0" algn="ctr">
              <a:buNone/>
            </a:pPr>
            <a:r>
              <a:rPr lang="en-US" b="1" i="1" dirty="0" smtClean="0"/>
              <a:t>“Since </a:t>
            </a:r>
            <a:r>
              <a:rPr lang="en-US" b="1" i="1" dirty="0"/>
              <a:t>women can’t handle the pressure, we had to turn to a gentleman instead!”</a:t>
            </a:r>
          </a:p>
          <a:p>
            <a:endParaRPr lang="en-US" dirty="0"/>
          </a:p>
        </p:txBody>
      </p:sp>
    </p:spTree>
    <p:extLst>
      <p:ext uri="{BB962C8B-B14F-4D97-AF65-F5344CB8AC3E}">
        <p14:creationId xmlns:p14="http://schemas.microsoft.com/office/powerpoint/2010/main" val="2061316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614019"/>
            <a:ext cx="10653712" cy="1371600"/>
          </a:xfrm>
        </p:spPr>
        <p:txBody>
          <a:bodyPr>
            <a:noAutofit/>
          </a:bodyPr>
          <a:lstStyle/>
          <a:p>
            <a:r>
              <a:rPr lang="en-US" sz="4000" b="1" i="1" dirty="0" err="1" smtClean="0"/>
              <a:t>Nihal</a:t>
            </a:r>
            <a:r>
              <a:rPr lang="en-US" sz="4000" b="1" i="1" dirty="0" smtClean="0"/>
              <a:t> </a:t>
            </a:r>
            <a:r>
              <a:rPr lang="en-US" sz="4000" b="1" i="1" dirty="0"/>
              <a:t>El </a:t>
            </a:r>
            <a:r>
              <a:rPr lang="en-US" sz="4000" b="1" i="1" dirty="0" smtClean="0"/>
              <a:t>Dali</a:t>
            </a:r>
            <a:br>
              <a:rPr lang="en-US" sz="4000" b="1" i="1" dirty="0" smtClean="0"/>
            </a:br>
            <a:r>
              <a:rPr lang="en-US" sz="3200" b="1" i="1" dirty="0" smtClean="0"/>
              <a:t>Vice </a:t>
            </a:r>
            <a:r>
              <a:rPr lang="en-US" sz="3200" b="1" i="1" dirty="0"/>
              <a:t>President Personal Care &amp; Marketing </a:t>
            </a:r>
            <a:r>
              <a:rPr lang="en-US" sz="3200" b="1" i="1" dirty="0" smtClean="0"/>
              <a:t>Operations, Consumer Goods, Unilever, UAE </a:t>
            </a:r>
            <a:r>
              <a:rPr lang="en-US" sz="3200" b="1" i="1" dirty="0"/>
              <a:t/>
            </a:r>
            <a:br>
              <a:rPr lang="en-US" sz="3200" b="1" i="1" dirty="0"/>
            </a:br>
            <a:endParaRPr lang="en-US" sz="4000" b="1" i="1" dirty="0"/>
          </a:p>
        </p:txBody>
      </p:sp>
      <p:sp>
        <p:nvSpPr>
          <p:cNvPr id="3" name="Content Placeholder 2"/>
          <p:cNvSpPr>
            <a:spLocks noGrp="1"/>
          </p:cNvSpPr>
          <p:nvPr>
            <p:ph idx="1"/>
          </p:nvPr>
        </p:nvSpPr>
        <p:spPr>
          <a:xfrm>
            <a:off x="471487" y="2271370"/>
            <a:ext cx="11387137" cy="3763670"/>
          </a:xfrm>
        </p:spPr>
        <p:txBody>
          <a:bodyPr>
            <a:normAutofit lnSpcReduction="10000"/>
          </a:bodyPr>
          <a:lstStyle/>
          <a:p>
            <a:r>
              <a:rPr lang="en-US" dirty="0"/>
              <a:t>Vice President, Personal Care &amp; Marketing </a:t>
            </a:r>
            <a:r>
              <a:rPr lang="en-US" dirty="0" smtClean="0"/>
              <a:t>Operations, Unilever (August </a:t>
            </a:r>
            <a:r>
              <a:rPr lang="en-US" dirty="0"/>
              <a:t>2015 – </a:t>
            </a:r>
            <a:r>
              <a:rPr lang="en-US" dirty="0" smtClean="0"/>
              <a:t>Present) North </a:t>
            </a:r>
            <a:r>
              <a:rPr lang="en-US" dirty="0"/>
              <a:t>Africa Middle East Turkey Russia Ukraine &amp; Belarus (NAMETRUB </a:t>
            </a:r>
            <a:r>
              <a:rPr lang="en-US" dirty="0" smtClean="0"/>
              <a:t>)</a:t>
            </a:r>
          </a:p>
          <a:p>
            <a:r>
              <a:rPr lang="en-US" dirty="0"/>
              <a:t>Vice President Marketing </a:t>
            </a:r>
            <a:r>
              <a:rPr lang="en-US" dirty="0" smtClean="0"/>
              <a:t>Operations, Unilever (July </a:t>
            </a:r>
            <a:r>
              <a:rPr lang="en-US" dirty="0"/>
              <a:t>2012 – </a:t>
            </a:r>
            <a:r>
              <a:rPr lang="en-US" dirty="0" smtClean="0"/>
              <a:t>2015)</a:t>
            </a:r>
          </a:p>
          <a:p>
            <a:pPr marL="0" indent="0">
              <a:buNone/>
            </a:pPr>
            <a:r>
              <a:rPr lang="en-US" dirty="0" smtClean="0"/>
              <a:t>Cairo</a:t>
            </a:r>
            <a:r>
              <a:rPr lang="en-US" dirty="0"/>
              <a:t>, </a:t>
            </a:r>
            <a:r>
              <a:rPr lang="en-US" dirty="0" smtClean="0"/>
              <a:t>Dubai, North </a:t>
            </a:r>
            <a:r>
              <a:rPr lang="en-US" dirty="0"/>
              <a:t>Africa, Middle East, Turkey and Russia</a:t>
            </a:r>
            <a:r>
              <a:rPr lang="en-US" dirty="0" smtClean="0"/>
              <a:t>.</a:t>
            </a:r>
          </a:p>
          <a:p>
            <a:pPr marL="0" indent="0">
              <a:buNone/>
            </a:pPr>
            <a:r>
              <a:rPr lang="en-US" dirty="0"/>
              <a:t>Director of Marketing </a:t>
            </a:r>
            <a:r>
              <a:rPr lang="en-US" dirty="0" smtClean="0"/>
              <a:t>Operations, Unilever (May </a:t>
            </a:r>
            <a:r>
              <a:rPr lang="en-US" dirty="0"/>
              <a:t>1996 </a:t>
            </a:r>
            <a:r>
              <a:rPr lang="en-US" dirty="0" smtClean="0"/>
              <a:t>– 2012)</a:t>
            </a:r>
            <a:endParaRPr lang="en-US" dirty="0"/>
          </a:p>
          <a:p>
            <a:pPr marL="0" indent="0">
              <a:buNone/>
            </a:pPr>
            <a:r>
              <a:rPr lang="en-US" dirty="0" smtClean="0"/>
              <a:t>Responsible </a:t>
            </a:r>
            <a:r>
              <a:rPr lang="en-US" dirty="0"/>
              <a:t>for the NAMET RUB (North Africa, Middle East, Turkey, and Russia) region. Member of the NAMET RUB Board.</a:t>
            </a:r>
          </a:p>
          <a:p>
            <a:r>
              <a:rPr lang="en-US" dirty="0" smtClean="0"/>
              <a:t>MPhil</a:t>
            </a:r>
            <a:r>
              <a:rPr lang="en-US" dirty="0"/>
              <a:t>, Competitive Strategy; </a:t>
            </a:r>
            <a:r>
              <a:rPr lang="en-US" dirty="0" smtClean="0"/>
              <a:t>2011</a:t>
            </a:r>
            <a:r>
              <a:rPr lang="en-US" dirty="0"/>
              <a:t>, Maastricht School of </a:t>
            </a:r>
            <a:r>
              <a:rPr lang="en-US" dirty="0" smtClean="0"/>
              <a:t>Management (In </a:t>
            </a:r>
            <a:r>
              <a:rPr lang="en-US" dirty="0"/>
              <a:t>partial </a:t>
            </a:r>
            <a:r>
              <a:rPr lang="en-US" dirty="0" smtClean="0"/>
              <a:t>fulfilment </a:t>
            </a:r>
            <a:r>
              <a:rPr lang="en-US" dirty="0"/>
              <a:t>of </a:t>
            </a:r>
            <a:r>
              <a:rPr lang="en-US" dirty="0" smtClean="0"/>
              <a:t>the Doctoral Degree).</a:t>
            </a:r>
          </a:p>
          <a:p>
            <a:r>
              <a:rPr lang="en-US" dirty="0" smtClean="0"/>
              <a:t>MBA (1997) &amp; BBA (1993), The American University in Cairo</a:t>
            </a:r>
          </a:p>
          <a:p>
            <a:r>
              <a:rPr lang="en-US" dirty="0" smtClean="0"/>
              <a:t>A wife and a Mother of Two Boys</a:t>
            </a:r>
            <a:endParaRPr lang="en-US" dirty="0"/>
          </a:p>
        </p:txBody>
      </p:sp>
      <p:pic>
        <p:nvPicPr>
          <p:cNvPr id="4" name="Picture 3"/>
          <p:cNvPicPr>
            <a:picLocks noChangeAspect="1"/>
          </p:cNvPicPr>
          <p:nvPr/>
        </p:nvPicPr>
        <p:blipFill>
          <a:blip r:embed="rId2"/>
          <a:stretch>
            <a:fillRect/>
          </a:stretch>
        </p:blipFill>
        <p:spPr>
          <a:xfrm>
            <a:off x="9963149" y="352081"/>
            <a:ext cx="1895475" cy="1895475"/>
          </a:xfrm>
          <a:prstGeom prst="rect">
            <a:avLst/>
          </a:prstGeom>
        </p:spPr>
      </p:pic>
    </p:spTree>
    <p:extLst>
      <p:ext uri="{BB962C8B-B14F-4D97-AF65-F5344CB8AC3E}">
        <p14:creationId xmlns:p14="http://schemas.microsoft.com/office/powerpoint/2010/main" val="2210542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85887" y="1243014"/>
            <a:ext cx="9501188" cy="4314824"/>
          </a:xfrm>
          <a:prstGeom prst="rect">
            <a:avLst/>
          </a:prstGeom>
        </p:spPr>
      </p:pic>
      <p:pic>
        <p:nvPicPr>
          <p:cNvPr id="7" name="Picture 6"/>
          <p:cNvPicPr>
            <a:picLocks noChangeAspect="1"/>
          </p:cNvPicPr>
          <p:nvPr/>
        </p:nvPicPr>
        <p:blipFill>
          <a:blip r:embed="rId3"/>
          <a:stretch>
            <a:fillRect/>
          </a:stretch>
        </p:blipFill>
        <p:spPr>
          <a:xfrm>
            <a:off x="1325466" y="1267780"/>
            <a:ext cx="9541067" cy="4322439"/>
          </a:xfrm>
          <a:prstGeom prst="rect">
            <a:avLst/>
          </a:prstGeom>
        </p:spPr>
      </p:pic>
    </p:spTree>
    <p:extLst>
      <p:ext uri="{BB962C8B-B14F-4D97-AF65-F5344CB8AC3E}">
        <p14:creationId xmlns:p14="http://schemas.microsoft.com/office/powerpoint/2010/main" val="2842589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8738" y="1271588"/>
            <a:ext cx="9529761" cy="4329112"/>
          </a:xfrm>
          <a:prstGeom prst="rect">
            <a:avLst/>
          </a:prstGeom>
        </p:spPr>
      </p:pic>
    </p:spTree>
    <p:extLst>
      <p:ext uri="{BB962C8B-B14F-4D97-AF65-F5344CB8AC3E}">
        <p14:creationId xmlns:p14="http://schemas.microsoft.com/office/powerpoint/2010/main" val="2020922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1588" y="1243013"/>
            <a:ext cx="9586912" cy="4329112"/>
          </a:xfrm>
          <a:prstGeom prst="rect">
            <a:avLst/>
          </a:prstGeom>
        </p:spPr>
      </p:pic>
    </p:spTree>
    <p:extLst>
      <p:ext uri="{BB962C8B-B14F-4D97-AF65-F5344CB8AC3E}">
        <p14:creationId xmlns:p14="http://schemas.microsoft.com/office/powerpoint/2010/main" val="2530824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5400" y="1276350"/>
            <a:ext cx="9577388" cy="4367214"/>
          </a:xfrm>
          <a:prstGeom prst="rect">
            <a:avLst/>
          </a:prstGeom>
        </p:spPr>
      </p:pic>
    </p:spTree>
    <p:extLst>
      <p:ext uri="{BB962C8B-B14F-4D97-AF65-F5344CB8AC3E}">
        <p14:creationId xmlns:p14="http://schemas.microsoft.com/office/powerpoint/2010/main" val="728119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9212" y="1285875"/>
            <a:ext cx="9539288" cy="4257675"/>
          </a:xfrm>
          <a:prstGeom prst="rect">
            <a:avLst/>
          </a:prstGeom>
        </p:spPr>
      </p:pic>
    </p:spTree>
    <p:extLst>
      <p:ext uri="{BB962C8B-B14F-4D97-AF65-F5344CB8AC3E}">
        <p14:creationId xmlns:p14="http://schemas.microsoft.com/office/powerpoint/2010/main" val="1577461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214438"/>
            <a:ext cx="9744075" cy="445770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p:spPr>
        <p:txBody>
          <a:bodyPr/>
          <a:lstStyle/>
          <a:p>
            <a:r>
              <a:rPr lang="en-US" dirty="0" smtClean="0"/>
              <a:t>“Know yourself well and just do what you have to do”               </a:t>
            </a:r>
            <a:br>
              <a:rPr lang="en-US" dirty="0" smtClean="0"/>
            </a:br>
            <a:r>
              <a:rPr lang="en-US" sz="2000" b="1" i="1" dirty="0" smtClean="0"/>
              <a:t>Nehal El </a:t>
            </a:r>
            <a:r>
              <a:rPr lang="en-US" sz="2000" b="1" i="1" dirty="0" err="1" smtClean="0"/>
              <a:t>naggar</a:t>
            </a:r>
            <a:endParaRPr lang="en-US" b="1" i="1" dirty="0"/>
          </a:p>
        </p:txBody>
      </p:sp>
    </p:spTree>
    <p:extLst>
      <p:ext uri="{BB962C8B-B14F-4D97-AF65-F5344CB8AC3E}">
        <p14:creationId xmlns:p14="http://schemas.microsoft.com/office/powerpoint/2010/main" val="1522085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3024" y="1290638"/>
            <a:ext cx="9529763" cy="4338638"/>
          </a:xfrm>
          <a:prstGeom prst="rect">
            <a:avLst/>
          </a:prstGeom>
        </p:spPr>
      </p:pic>
    </p:spTree>
    <p:extLst>
      <p:ext uri="{BB962C8B-B14F-4D97-AF65-F5344CB8AC3E}">
        <p14:creationId xmlns:p14="http://schemas.microsoft.com/office/powerpoint/2010/main" val="1741162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 in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587" y="2114550"/>
            <a:ext cx="7343775" cy="3429000"/>
          </a:xfrm>
        </p:spPr>
      </p:pic>
    </p:spTree>
    <p:extLst>
      <p:ext uri="{BB962C8B-B14F-4D97-AF65-F5344CB8AC3E}">
        <p14:creationId xmlns:p14="http://schemas.microsoft.com/office/powerpoint/2010/main" val="2429378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Some Fun!</a:t>
            </a:r>
            <a:endParaRPr lang="en-US" dirty="0"/>
          </a:p>
        </p:txBody>
      </p: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77656">
            <a:off x="2340402" y="2382892"/>
            <a:ext cx="2136648" cy="316687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28" y="1934452"/>
            <a:ext cx="2212848" cy="314858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6632">
            <a:off x="6744526" y="1913116"/>
            <a:ext cx="2221992" cy="319125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97612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S&amp;P 500 Companies</a:t>
            </a:r>
          </a:p>
        </p:txBody>
      </p:sp>
      <p:pic>
        <p:nvPicPr>
          <p:cNvPr id="4" name="Content Placeholder 3"/>
          <p:cNvPicPr>
            <a:picLocks noGrp="1" noChangeAspect="1"/>
          </p:cNvPicPr>
          <p:nvPr>
            <p:ph idx="1"/>
          </p:nvPr>
        </p:nvPicPr>
        <p:blipFill>
          <a:blip r:embed="rId2"/>
          <a:stretch>
            <a:fillRect/>
          </a:stretch>
        </p:blipFill>
        <p:spPr>
          <a:xfrm>
            <a:off x="1066800" y="1643063"/>
            <a:ext cx="10648950" cy="4857750"/>
          </a:xfrm>
          <a:prstGeom prst="rect">
            <a:avLst/>
          </a:prstGeom>
        </p:spPr>
      </p:pic>
    </p:spTree>
    <p:extLst>
      <p:ext uri="{BB962C8B-B14F-4D97-AF65-F5344CB8AC3E}">
        <p14:creationId xmlns:p14="http://schemas.microsoft.com/office/powerpoint/2010/main" val="1794778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427" y="2625763"/>
            <a:ext cx="9068586" cy="2936580"/>
          </a:xfrm>
        </p:spPr>
        <p:txBody>
          <a:bodyPr/>
          <a:lstStyle/>
          <a:p>
            <a:r>
              <a:rPr lang="en-US" sz="6000" b="1" i="1" dirty="0" smtClean="0">
                <a:solidFill>
                  <a:schemeClr val="accent1">
                    <a:lumMod val="60000"/>
                    <a:lumOff val="40000"/>
                  </a:schemeClr>
                </a:solidFill>
                <a:latin typeface="AR DELANEY" panose="02000000000000000000" pitchFamily="2" charset="0"/>
              </a:rPr>
              <a:t>Thank You</a:t>
            </a:r>
            <a:br>
              <a:rPr lang="en-US" sz="6000" b="1" i="1" dirty="0" smtClean="0">
                <a:solidFill>
                  <a:schemeClr val="accent1">
                    <a:lumMod val="60000"/>
                    <a:lumOff val="40000"/>
                  </a:schemeClr>
                </a:solidFill>
                <a:latin typeface="AR DELANEY" panose="02000000000000000000" pitchFamily="2" charset="0"/>
              </a:rPr>
            </a:br>
            <a:r>
              <a:rPr lang="en-US" sz="5400" dirty="0"/>
              <a:t/>
            </a:r>
            <a:br>
              <a:rPr lang="en-US" sz="5400" dirty="0"/>
            </a:br>
            <a:endParaRPr lang="en-US" sz="28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59040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4437" y="2997994"/>
            <a:ext cx="2143125" cy="2143125"/>
          </a:xfrm>
        </p:spPr>
      </p:pic>
    </p:spTree>
    <p:extLst>
      <p:ext uri="{BB962C8B-B14F-4D97-AF65-F5344CB8AC3E}">
        <p14:creationId xmlns:p14="http://schemas.microsoft.com/office/powerpoint/2010/main" val="52270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064" y="1700213"/>
            <a:ext cx="2581274" cy="3814761"/>
          </a:xfrm>
        </p:spPr>
      </p:pic>
    </p:spTree>
    <p:extLst>
      <p:ext uri="{BB962C8B-B14F-4D97-AF65-F5344CB8AC3E}">
        <p14:creationId xmlns:p14="http://schemas.microsoft.com/office/powerpoint/2010/main" val="1743529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4437" y="2997994"/>
            <a:ext cx="2143125" cy="2143125"/>
          </a:xfrm>
        </p:spPr>
      </p:pic>
    </p:spTree>
    <p:extLst>
      <p:ext uri="{BB962C8B-B14F-4D97-AF65-F5344CB8AC3E}">
        <p14:creationId xmlns:p14="http://schemas.microsoft.com/office/powerpoint/2010/main" val="101601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474" y="2583657"/>
            <a:ext cx="2147889" cy="1731168"/>
          </a:xfrm>
        </p:spPr>
      </p:pic>
    </p:spTree>
    <p:extLst>
      <p:ext uri="{BB962C8B-B14F-4D97-AF65-F5344CB8AC3E}">
        <p14:creationId xmlns:p14="http://schemas.microsoft.com/office/powerpoint/2010/main" val="2235707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7478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790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493669" y="308200"/>
            <a:ext cx="2143125" cy="2143125"/>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5129212" y="2888456"/>
            <a:ext cx="1933575" cy="2362200"/>
          </a:xfrm>
          <a:prstGeom prst="rect">
            <a:avLst/>
          </a:prstGeom>
        </p:spPr>
      </p:pic>
      <p:pic>
        <p:nvPicPr>
          <p:cNvPr id="5" name="Picture 4"/>
          <p:cNvPicPr>
            <a:picLocks noChangeAspect="1"/>
          </p:cNvPicPr>
          <p:nvPr/>
        </p:nvPicPr>
        <p:blipFill>
          <a:blip r:embed="rId4"/>
          <a:stretch>
            <a:fillRect/>
          </a:stretch>
        </p:blipFill>
        <p:spPr>
          <a:xfrm>
            <a:off x="7743824" y="2888456"/>
            <a:ext cx="2619375" cy="1743075"/>
          </a:xfrm>
          <a:prstGeom prst="rect">
            <a:avLst/>
          </a:prstGeom>
        </p:spPr>
      </p:pic>
      <p:pic>
        <p:nvPicPr>
          <p:cNvPr id="6" name="Picture 5"/>
          <p:cNvPicPr>
            <a:picLocks noChangeAspect="1"/>
          </p:cNvPicPr>
          <p:nvPr/>
        </p:nvPicPr>
        <p:blipFill>
          <a:blip r:embed="rId5"/>
          <a:stretch>
            <a:fillRect/>
          </a:stretch>
        </p:blipFill>
        <p:spPr>
          <a:xfrm>
            <a:off x="1709737" y="3148012"/>
            <a:ext cx="1743075" cy="2619375"/>
          </a:xfrm>
          <a:prstGeom prst="rect">
            <a:avLst/>
          </a:prstGeom>
        </p:spPr>
      </p:pic>
      <p:pic>
        <p:nvPicPr>
          <p:cNvPr id="7" name="Picture 6"/>
          <p:cNvPicPr>
            <a:picLocks noChangeAspect="1"/>
          </p:cNvPicPr>
          <p:nvPr/>
        </p:nvPicPr>
        <p:blipFill>
          <a:blip r:embed="rId6"/>
          <a:stretch>
            <a:fillRect/>
          </a:stretch>
        </p:blipFill>
        <p:spPr>
          <a:xfrm>
            <a:off x="1585913" y="1002506"/>
            <a:ext cx="2419350" cy="1885950"/>
          </a:xfrm>
          <a:prstGeom prst="rect">
            <a:avLst/>
          </a:prstGeom>
        </p:spPr>
      </p:pic>
      <p:pic>
        <p:nvPicPr>
          <p:cNvPr id="9" name="Picture 8"/>
          <p:cNvPicPr>
            <a:picLocks noChangeAspect="1"/>
          </p:cNvPicPr>
          <p:nvPr/>
        </p:nvPicPr>
        <p:blipFill>
          <a:blip r:embed="rId7"/>
          <a:stretch>
            <a:fillRect/>
          </a:stretch>
        </p:blipFill>
        <p:spPr>
          <a:xfrm>
            <a:off x="10235014" y="2348588"/>
            <a:ext cx="1956986" cy="3871296"/>
          </a:xfrm>
          <a:prstGeom prst="rect">
            <a:avLst/>
          </a:prstGeom>
        </p:spPr>
      </p:pic>
    </p:spTree>
    <p:extLst>
      <p:ext uri="{BB962C8B-B14F-4D97-AF65-F5344CB8AC3E}">
        <p14:creationId xmlns:p14="http://schemas.microsoft.com/office/powerpoint/2010/main" val="190488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5659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4449" y="1257299"/>
            <a:ext cx="9586913" cy="4329113"/>
          </a:xfrm>
          <a:prstGeom prst="rect">
            <a:avLst/>
          </a:prstGeom>
        </p:spPr>
      </p:pic>
    </p:spTree>
    <p:extLst>
      <p:ext uri="{BB962C8B-B14F-4D97-AF65-F5344CB8AC3E}">
        <p14:creationId xmlns:p14="http://schemas.microsoft.com/office/powerpoint/2010/main" val="209651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71131"/>
            <a:ext cx="10058400" cy="957607"/>
          </a:xfrm>
        </p:spPr>
        <p:txBody>
          <a:bodyPr/>
          <a:lstStyle/>
          <a:p>
            <a:r>
              <a:rPr lang="it-IT" b="1" dirty="0"/>
              <a:t>Fortune 500 (22 CEOs) in 2015</a:t>
            </a:r>
            <a:endParaRPr lang="en-US" b="1" dirty="0"/>
          </a:p>
        </p:txBody>
      </p:sp>
      <p:pic>
        <p:nvPicPr>
          <p:cNvPr id="4" name="Content Placeholder 3"/>
          <p:cNvPicPr>
            <a:picLocks noGrp="1" noChangeAspect="1"/>
          </p:cNvPicPr>
          <p:nvPr>
            <p:ph idx="1"/>
          </p:nvPr>
        </p:nvPicPr>
        <p:blipFill>
          <a:blip r:embed="rId3"/>
          <a:stretch>
            <a:fillRect/>
          </a:stretch>
        </p:blipFill>
        <p:spPr>
          <a:xfrm>
            <a:off x="328613" y="1171575"/>
            <a:ext cx="11401425" cy="5443537"/>
          </a:xfrm>
          <a:prstGeom prst="rect">
            <a:avLst/>
          </a:prstGeom>
        </p:spPr>
      </p:pic>
    </p:spTree>
    <p:extLst>
      <p:ext uri="{BB962C8B-B14F-4D97-AF65-F5344CB8AC3E}">
        <p14:creationId xmlns:p14="http://schemas.microsoft.com/office/powerpoint/2010/main" val="1270356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5875" y="1252538"/>
            <a:ext cx="9601200" cy="4319587"/>
          </a:xfrm>
          <a:prstGeom prst="rect">
            <a:avLst/>
          </a:prstGeom>
        </p:spPr>
      </p:pic>
    </p:spTree>
    <p:extLst>
      <p:ext uri="{BB962C8B-B14F-4D97-AF65-F5344CB8AC3E}">
        <p14:creationId xmlns:p14="http://schemas.microsoft.com/office/powerpoint/2010/main" val="38246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00162" y="1271307"/>
            <a:ext cx="9586913" cy="4300818"/>
          </a:xfrm>
          <a:prstGeom prst="rect">
            <a:avLst/>
          </a:prstGeom>
        </p:spPr>
      </p:pic>
    </p:spTree>
    <p:extLst>
      <p:ext uri="{BB962C8B-B14F-4D97-AF65-F5344CB8AC3E}">
        <p14:creationId xmlns:p14="http://schemas.microsoft.com/office/powerpoint/2010/main" val="57653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720" y="911393"/>
            <a:ext cx="11690560" cy="5035214"/>
          </a:xfrm>
        </p:spPr>
      </p:pic>
    </p:spTree>
    <p:extLst>
      <p:ext uri="{BB962C8B-B14F-4D97-AF65-F5344CB8AC3E}">
        <p14:creationId xmlns:p14="http://schemas.microsoft.com/office/powerpoint/2010/main" val="2999458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a:t>
            </a:r>
            <a:endParaRPr lang="en-US" dirty="0"/>
          </a:p>
        </p:txBody>
      </p:sp>
      <p:sp>
        <p:nvSpPr>
          <p:cNvPr id="3" name="Content Placeholder 2"/>
          <p:cNvSpPr>
            <a:spLocks noGrp="1"/>
          </p:cNvSpPr>
          <p:nvPr>
            <p:ph idx="1"/>
          </p:nvPr>
        </p:nvSpPr>
        <p:spPr/>
        <p:txBody>
          <a:bodyPr/>
          <a:lstStyle/>
          <a:p>
            <a:r>
              <a:rPr lang="en-US" dirty="0"/>
              <a:t>High-potential women advance more slowly than their male peers, in terms of both career progression and pay, even though they employ career management strategies similar to men’s</a:t>
            </a:r>
          </a:p>
          <a:p>
            <a:r>
              <a:rPr lang="en-US" dirty="0"/>
              <a:t>There is a lack of understanding of the main reasons behind keeping women out of the corner office and not allowing them to pass the glass ceiling to join the same track as their male peers.</a:t>
            </a:r>
          </a:p>
          <a:p>
            <a:endParaRPr lang="en-US" dirty="0"/>
          </a:p>
        </p:txBody>
      </p:sp>
    </p:spTree>
    <p:extLst>
      <p:ext uri="{BB962C8B-B14F-4D97-AF65-F5344CB8AC3E}">
        <p14:creationId xmlns:p14="http://schemas.microsoft.com/office/powerpoint/2010/main" val="264697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p:txBody>
          <a:bodyPr>
            <a:normAutofit/>
          </a:bodyPr>
          <a:lstStyle/>
          <a:p>
            <a:pPr algn="just"/>
            <a:r>
              <a:rPr lang="en-US" sz="2000" dirty="0"/>
              <a:t>The main </a:t>
            </a:r>
            <a:r>
              <a:rPr lang="en-US" sz="2000" dirty="0" smtClean="0"/>
              <a:t>objective </a:t>
            </a:r>
            <a:r>
              <a:rPr lang="en-US" sz="2000" dirty="0"/>
              <a:t>of this research is to reveal some challenges facing women where career choices for women are limited.  </a:t>
            </a:r>
            <a:endParaRPr lang="en-US" sz="2000" dirty="0" smtClean="0"/>
          </a:p>
          <a:p>
            <a:pPr algn="just"/>
            <a:r>
              <a:rPr lang="en-US" sz="2000" dirty="0" smtClean="0"/>
              <a:t>To make valid recommendations to young ladies, fresh graduates and future leaders from real life experiences.</a:t>
            </a:r>
            <a:endParaRPr lang="en-US" sz="2000" dirty="0"/>
          </a:p>
        </p:txBody>
      </p:sp>
    </p:spTree>
    <p:extLst>
      <p:ext uri="{BB962C8B-B14F-4D97-AF65-F5344CB8AC3E}">
        <p14:creationId xmlns:p14="http://schemas.microsoft.com/office/powerpoint/2010/main" val="2479072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2888"/>
            <a:ext cx="10058400" cy="1371600"/>
          </a:xfrm>
        </p:spPr>
        <p:txBody>
          <a:bodyPr/>
          <a:lstStyle/>
          <a:p>
            <a:r>
              <a:rPr lang="en-US" dirty="0" smtClean="0"/>
              <a:t>Research Significance</a:t>
            </a:r>
            <a:endParaRPr lang="en-US" dirty="0"/>
          </a:p>
        </p:txBody>
      </p:sp>
      <p:sp>
        <p:nvSpPr>
          <p:cNvPr id="3" name="Content Placeholder 2"/>
          <p:cNvSpPr>
            <a:spLocks noGrp="1"/>
          </p:cNvSpPr>
          <p:nvPr>
            <p:ph idx="1"/>
          </p:nvPr>
        </p:nvSpPr>
        <p:spPr>
          <a:xfrm>
            <a:off x="500063" y="1614488"/>
            <a:ext cx="11430000" cy="4420552"/>
          </a:xfrm>
        </p:spPr>
        <p:txBody>
          <a:bodyPr>
            <a:normAutofit/>
          </a:bodyPr>
          <a:lstStyle/>
          <a:p>
            <a:r>
              <a:rPr lang="en-US" sz="2000" dirty="0"/>
              <a:t>The significance of studying the main reasons for women to stay in the workforce and to develop to qualify for future senior positions. Moreover, the fact that stereotyping females affects women’s self-perception and under-estimation in most incidence. </a:t>
            </a:r>
            <a:endParaRPr lang="en-US" sz="2000" dirty="0" smtClean="0"/>
          </a:p>
          <a:p>
            <a:r>
              <a:rPr lang="en-US" sz="2000" dirty="0" smtClean="0"/>
              <a:t>The increase of Diversity requirements mandated by International Organizations, Countries and Governments.</a:t>
            </a:r>
          </a:p>
          <a:p>
            <a:r>
              <a:rPr lang="en-US" sz="2000" dirty="0" smtClean="0"/>
              <a:t>The Equal Employment Opportunity Act 1972 </a:t>
            </a:r>
          </a:p>
          <a:p>
            <a:r>
              <a:rPr lang="en-US" sz="2000" dirty="0" smtClean="0"/>
              <a:t>United Nations Millennium Development Goals (MDGs): Goal </a:t>
            </a:r>
            <a:r>
              <a:rPr lang="en-US" sz="2000" dirty="0"/>
              <a:t>3 </a:t>
            </a:r>
            <a:r>
              <a:rPr lang="en-US" sz="2000" dirty="0" smtClean="0"/>
              <a:t> To PROMOTE </a:t>
            </a:r>
            <a:r>
              <a:rPr lang="en-US" sz="2000" dirty="0"/>
              <a:t>GENDER EQUALITY AND EMPOWER </a:t>
            </a:r>
            <a:r>
              <a:rPr lang="en-US" sz="2000" dirty="0" smtClean="0"/>
              <a:t>WOMEN with the Target </a:t>
            </a:r>
            <a:r>
              <a:rPr lang="en-US" sz="2000" dirty="0"/>
              <a:t>3.A: </a:t>
            </a:r>
          </a:p>
          <a:p>
            <a:pPr lvl="1"/>
            <a:r>
              <a:rPr lang="en-US" sz="1800" dirty="0"/>
              <a:t>Eliminate gender disparity in primary and secondary education, preferably by 2005, and in all levels of education no later than </a:t>
            </a:r>
            <a:r>
              <a:rPr lang="en-US" sz="1800" dirty="0" smtClean="0"/>
              <a:t>2015</a:t>
            </a:r>
            <a:endParaRPr lang="en-US" sz="1800" dirty="0"/>
          </a:p>
        </p:txBody>
      </p:sp>
    </p:spTree>
    <p:extLst>
      <p:ext uri="{BB962C8B-B14F-4D97-AF65-F5344CB8AC3E}">
        <p14:creationId xmlns:p14="http://schemas.microsoft.com/office/powerpoint/2010/main" val="281506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2240</TotalTime>
  <Words>1541</Words>
  <Application>Microsoft Office PowerPoint</Application>
  <PresentationFormat>Widescreen</PresentationFormat>
  <Paragraphs>123</Paragraphs>
  <Slides>51</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Aharoni</vt:lpstr>
      <vt:lpstr>Aparajita</vt:lpstr>
      <vt:lpstr>AR DELANEY</vt:lpstr>
      <vt:lpstr>Calibri</vt:lpstr>
      <vt:lpstr>Candara</vt:lpstr>
      <vt:lpstr>Century Gothic</vt:lpstr>
      <vt:lpstr>Garamond</vt:lpstr>
      <vt:lpstr>Savon</vt:lpstr>
      <vt:lpstr>     Tailleur and a Tie (T&amp;T) Profiling Women Leaders  </vt:lpstr>
      <vt:lpstr>Agenda</vt:lpstr>
      <vt:lpstr>Overview: Women In Business</vt:lpstr>
      <vt:lpstr>Women in S&amp;P 500 Companies</vt:lpstr>
      <vt:lpstr>Fortune 500 (22 CEOs) in 2015</vt:lpstr>
      <vt:lpstr>PowerPoint Presentation</vt:lpstr>
      <vt:lpstr>Research Problem</vt:lpstr>
      <vt:lpstr>Research Objectives</vt:lpstr>
      <vt:lpstr>Research Significance</vt:lpstr>
      <vt:lpstr>PowerPoint Presentation</vt:lpstr>
      <vt:lpstr>Research Methodology</vt:lpstr>
      <vt:lpstr>Descriptive Data Analysis</vt:lpstr>
      <vt:lpstr>Descriptive Analysis…cont’d</vt:lpstr>
      <vt:lpstr>Age </vt:lpstr>
      <vt:lpstr>Years of Experience</vt:lpstr>
      <vt:lpstr>Cultural Effect</vt:lpstr>
      <vt:lpstr>Female Characteristics</vt:lpstr>
      <vt:lpstr>Challenging Factors</vt:lpstr>
      <vt:lpstr>Enabling Factors</vt:lpstr>
      <vt:lpstr>PowerPoint Presentation</vt:lpstr>
      <vt:lpstr>PowerPoint Presentation</vt:lpstr>
      <vt:lpstr>PowerPoint Presentation</vt:lpstr>
      <vt:lpstr>PowerPoint Presentation</vt:lpstr>
      <vt:lpstr>Testimonials</vt:lpstr>
      <vt:lpstr>Amany Shehata Human Resources Solution &amp; Transformation Lead EEMEA, Mondelez International, UAE, Food Production </vt:lpstr>
      <vt:lpstr>Amany Shehata Human Resources Solution &amp; Transformation Lead EEMEA, Mondelez International, UAE, Food Production </vt:lpstr>
      <vt:lpstr>Ms.Joanne McSheffery Chief Technology Officer, Silah Gulf</vt:lpstr>
      <vt:lpstr>Ms.Joanne McSheffery Chief Technology Officer, Cont’d</vt:lpstr>
      <vt:lpstr>Ms.Nada AlMarhoon Managing Director, Elite Talents for Recruitment</vt:lpstr>
      <vt:lpstr>Nihal El Dali Vice President Personal Care &amp; Marketing Operations, Consumer Goods, Unilever, UAE  </vt:lpstr>
      <vt:lpstr>PowerPoint Presentation</vt:lpstr>
      <vt:lpstr>PowerPoint Presentation</vt:lpstr>
      <vt:lpstr>PowerPoint Presentation</vt:lpstr>
      <vt:lpstr>PowerPoint Presentation</vt:lpstr>
      <vt:lpstr>PowerPoint Presentation</vt:lpstr>
      <vt:lpstr>“Know yourself well and just do what you have to do”                Nehal El naggar</vt:lpstr>
      <vt:lpstr>PowerPoint Presentation</vt:lpstr>
      <vt:lpstr>What Do You See in This?</vt:lpstr>
      <vt:lpstr>Let’s Get Some Fun!</vt:lpstr>
      <vt:lpstr>Thank You  </vt:lpstr>
      <vt:lpstr>PowerPoint Presentation</vt:lpstr>
      <vt:lpstr>PowerPoint Presentation</vt:lpstr>
      <vt:lpstr>PowerPoint Presentation</vt:lpstr>
      <vt:lpstr>PowerPoint Presentation</vt:lpstr>
      <vt:lpstr>PowerPoint Presentation</vt:lpstr>
      <vt:lpstr>Conclusion</vt:lpstr>
      <vt:lpstr>PowerPoint Presentation</vt:lpstr>
      <vt:lpstr>Recommendations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employees performance</dc:title>
  <dc:creator>Khalid.Althawadi</dc:creator>
  <cp:lastModifiedBy>MCP Consulting</cp:lastModifiedBy>
  <cp:revision>110</cp:revision>
  <dcterms:created xsi:type="dcterms:W3CDTF">2015-10-21T13:43:10Z</dcterms:created>
  <dcterms:modified xsi:type="dcterms:W3CDTF">2016-04-20T06:05:28Z</dcterms:modified>
</cp:coreProperties>
</file>